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313" r:id="rId2"/>
    <p:sldId id="314" r:id="rId3"/>
    <p:sldId id="315" r:id="rId4"/>
    <p:sldId id="278" r:id="rId5"/>
    <p:sldId id="257" r:id="rId6"/>
    <p:sldId id="259" r:id="rId7"/>
    <p:sldId id="261" r:id="rId8"/>
    <p:sldId id="263" r:id="rId9"/>
    <p:sldId id="262" r:id="rId10"/>
    <p:sldId id="264" r:id="rId11"/>
    <p:sldId id="316"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80" r:id="rId25"/>
    <p:sldId id="279" r:id="rId26"/>
    <p:sldId id="281" r:id="rId27"/>
    <p:sldId id="277" r:id="rId28"/>
    <p:sldId id="282" r:id="rId29"/>
    <p:sldId id="283" r:id="rId30"/>
    <p:sldId id="284" r:id="rId31"/>
    <p:sldId id="285" r:id="rId32"/>
    <p:sldId id="286" r:id="rId33"/>
    <p:sldId id="287" r:id="rId34"/>
    <p:sldId id="288" r:id="rId35"/>
    <p:sldId id="290" r:id="rId36"/>
    <p:sldId id="289" r:id="rId37"/>
    <p:sldId id="291"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7" r:id="rId56"/>
  </p:sldIdLst>
  <p:sldSz cx="12192000" cy="6858000"/>
  <p:notesSz cx="6858000" cy="9144000"/>
  <p:defaultText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2" d="100"/>
          <a:sy n="72" d="100"/>
        </p:scale>
        <p:origin x="660" y="72"/>
      </p:cViewPr>
      <p:guideLst>
        <p:guide orient="horz" pos="209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GEchegoyen\Desktop\Seguimiento%202016\INFORME%20DE%20LOGROS%20Y%20AVANCES%20STPP%20-%202016.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1800">
                <a:solidFill>
                  <a:srgbClr val="002060"/>
                </a:solidFill>
                <a:latin typeface="Arial Narrow" panose="020B0606020202030204" pitchFamily="34" charset="0"/>
              </a:rPr>
              <a:t>Dirección de FORTALECIMIENTO INSTITUCIONAL Y GESTIÓN DE CALIDAD (3)</a:t>
            </a:r>
          </a:p>
        </c:rich>
      </c:tx>
      <c:layout>
        <c:manualLayout>
          <c:xMode val="edge"/>
          <c:yMode val="edge"/>
          <c:x val="0.13435518418438772"/>
          <c:y val="0"/>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GrafDFIGC3!$B$5:$B$16</c:f>
              <c:strCache>
                <c:ptCount val="12"/>
                <c:pt idx="0">
                  <c:v>P27.Apoyo a la Modelación, automatización e implementación del Proceso de entrega de solvencias de antecedentes policiales</c:v>
                </c:pt>
                <c:pt idx="1">
                  <c:v>P28.Apoyo a la Modelación, automatización e implementación del proceso de contratación de bienes y servicios del MINED</c:v>
                </c:pt>
                <c:pt idx="2">
                  <c:v>P29.Apoyo a la Modelación, automatización e implementación del proceso de inspección laboral del MINTRAB</c:v>
                </c:pt>
                <c:pt idx="3">
                  <c:v>P30.Apoyo a la Modelación, automatización e implementación de un proceso de gestión de salud del ISSS</c:v>
                </c:pt>
                <c:pt idx="4">
                  <c:v>P31.Apoyo a la Modelación, automatización e implementación de procesos desconcentrados de facilitación de negocios en Centro de Servicios de San Miguel</c:v>
                </c:pt>
                <c:pt idx="5">
                  <c:v>P32.Apoyo a la Modelación del Proceso de Presupuestación de la Inversión Pública</c:v>
                </c:pt>
                <c:pt idx="6">
                  <c:v>P33.Apoyo a la Modelación, automatización e implementación del Proceso de Monitoreo de Relaciones Laborales en el Órgano Ejecutivo</c:v>
                </c:pt>
                <c:pt idx="7">
                  <c:v>P34.Apoyo a la Modelación, automatización e implementación del Proceso de Rehabilitación de Usuarios en el ISRI-CRIO</c:v>
                </c:pt>
                <c:pt idx="8">
                  <c:v>P35.Apoyo a la Modelación, automatización e implementación del Proceso de Consulta Externa del Hospital de Niños Benjamín Bloom</c:v>
                </c:pt>
                <c:pt idx="9">
                  <c:v>P36.Coord. de la interoperabilidad de la base de datos del DUI con el concurso del RNPN, MJSP, ITIGES y STPP</c:v>
                </c:pt>
                <c:pt idx="10">
                  <c:v>P37.Puesta en operación de sistema de gestión informático de la DFIGC</c:v>
                </c:pt>
                <c:pt idx="11">
                  <c:v>P38.Apoyo a la implementación de la Estrategia de Simplificación de Trámites </c:v>
                </c:pt>
              </c:strCache>
            </c:strRef>
          </c:cat>
          <c:val>
            <c:numRef>
              <c:f>GrafDFIGC3!$C$5:$C$16</c:f>
              <c:numCache>
                <c:formatCode>0.00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00-BF36-427B-A2A0-E8A8B2029B23}"/>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F36-427B-A2A0-E8A8B2029B23}"/>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F36-427B-A2A0-E8A8B2029B23}"/>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F36-427B-A2A0-E8A8B2029B23}"/>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F36-427B-A2A0-E8A8B2029B23}"/>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F36-427B-A2A0-E8A8B2029B23}"/>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F36-427B-A2A0-E8A8B2029B23}"/>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F36-427B-A2A0-E8A8B2029B23}"/>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F36-427B-A2A0-E8A8B2029B23}"/>
                </c:ext>
              </c:extLst>
            </c:dLbl>
            <c:dLbl>
              <c:idx val="9"/>
              <c:layout>
                <c:manualLayout>
                  <c:x val="1.154644214685612E-2"/>
                  <c:y val="-2.46755900578810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F36-427B-A2A0-E8A8B2029B23}"/>
                </c:ext>
              </c:extLst>
            </c:dLbl>
            <c:dLbl>
              <c:idx val="10"/>
              <c:layout>
                <c:manualLayout>
                  <c:x val="5.3889506991633123E-3"/>
                  <c:y val="-2.62935766862516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F36-427B-A2A0-E8A8B2029B23}"/>
                </c:ext>
              </c:extLst>
            </c:dLbl>
            <c:dLbl>
              <c:idx val="11"/>
              <c:layout>
                <c:manualLayout>
                  <c:x val="1.0777901398325044E-3"/>
                  <c:y val="-2.15403234666842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F36-427B-A2A0-E8A8B2029B23}"/>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F36-427B-A2A0-E8A8B2029B23}"/>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GrafDFIGC3!$B$5:$B$16</c:f>
              <c:strCache>
                <c:ptCount val="12"/>
                <c:pt idx="0">
                  <c:v>P27.Apoyo a la Modelación, automatización e implementación del Proceso de entrega de solvencias de antecedentes policiales</c:v>
                </c:pt>
                <c:pt idx="1">
                  <c:v>P28.Apoyo a la Modelación, automatización e implementación del proceso de contratación de bienes y servicios del MINED</c:v>
                </c:pt>
                <c:pt idx="2">
                  <c:v>P29.Apoyo a la Modelación, automatización e implementación del proceso de inspección laboral del MINTRAB</c:v>
                </c:pt>
                <c:pt idx="3">
                  <c:v>P30.Apoyo a la Modelación, automatización e implementación de un proceso de gestión de salud del ISSS</c:v>
                </c:pt>
                <c:pt idx="4">
                  <c:v>P31.Apoyo a la Modelación, automatización e implementación de procesos desconcentrados de facilitación de negocios en Centro de Servicios de San Miguel</c:v>
                </c:pt>
                <c:pt idx="5">
                  <c:v>P32.Apoyo a la Modelación del Proceso de Presupuestación de la Inversión Pública</c:v>
                </c:pt>
                <c:pt idx="6">
                  <c:v>P33.Apoyo a la Modelación, automatización e implementación del Proceso de Monitoreo de Relaciones Laborales en el Órgano Ejecutivo</c:v>
                </c:pt>
                <c:pt idx="7">
                  <c:v>P34.Apoyo a la Modelación, automatización e implementación del Proceso de Rehabilitación de Usuarios en el ISRI-CRIO</c:v>
                </c:pt>
                <c:pt idx="8">
                  <c:v>P35.Apoyo a la Modelación, automatización e implementación del Proceso de Consulta Externa del Hospital de Niños Benjamín Bloom</c:v>
                </c:pt>
                <c:pt idx="9">
                  <c:v>P36.Coord. de la interoperabilidad de la base de datos del DUI con el concurso del RNPN, MJSP, ITIGES y STPP</c:v>
                </c:pt>
                <c:pt idx="10">
                  <c:v>P37.Puesta en operación de sistema de gestión informático de la DFIGC</c:v>
                </c:pt>
                <c:pt idx="11">
                  <c:v>P38.Apoyo a la implementación de la Estrategia de Simplificación de Trámites </c:v>
                </c:pt>
              </c:strCache>
            </c:strRef>
          </c:cat>
          <c:val>
            <c:numRef>
              <c:f>GrafDFIGC3!$D$5:$D$16</c:f>
              <c:numCache>
                <c:formatCode>0.00</c:formatCode>
                <c:ptCount val="12"/>
                <c:pt idx="0">
                  <c:v>0.6</c:v>
                </c:pt>
                <c:pt idx="1">
                  <c:v>0.3</c:v>
                </c:pt>
                <c:pt idx="2">
                  <c:v>1</c:v>
                </c:pt>
                <c:pt idx="3">
                  <c:v>0</c:v>
                </c:pt>
                <c:pt idx="4">
                  <c:v>0.33</c:v>
                </c:pt>
                <c:pt idx="5">
                  <c:v>0.33</c:v>
                </c:pt>
                <c:pt idx="6">
                  <c:v>0.22</c:v>
                </c:pt>
                <c:pt idx="7">
                  <c:v>0.4</c:v>
                </c:pt>
                <c:pt idx="8">
                  <c:v>0.33</c:v>
                </c:pt>
                <c:pt idx="9">
                  <c:v>0.6</c:v>
                </c:pt>
                <c:pt idx="10">
                  <c:v>0.8</c:v>
                </c:pt>
                <c:pt idx="11">
                  <c:v>1</c:v>
                </c:pt>
              </c:numCache>
            </c:numRef>
          </c:val>
          <c:smooth val="0"/>
          <c:extLst>
            <c:ext xmlns:c16="http://schemas.microsoft.com/office/drawing/2014/chart" uri="{C3380CC4-5D6E-409C-BE32-E72D297353CC}">
              <c16:uniqueId val="{0000000D-BF36-427B-A2A0-E8A8B2029B23}"/>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n-US" sz="2400">
                <a:solidFill>
                  <a:srgbClr val="002060"/>
                </a:solidFill>
                <a:latin typeface="Arial Narrow" panose="020B0606020202030204" pitchFamily="34" charset="0"/>
              </a:rPr>
              <a:t>UNIDAD DE DERECHOS HUMANOS Y GÉNERO</a:t>
            </a:r>
          </a:p>
        </c:rich>
      </c:tx>
      <c:layout>
        <c:manualLayout>
          <c:xMode val="edge"/>
          <c:yMode val="edge"/>
          <c:x val="0.23607217865763019"/>
          <c:y val="1.4328694998119593E-2"/>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GrafUDHG!$B$5:$B$14</c:f>
              <c:strCache>
                <c:ptCount val="10"/>
                <c:pt idx="0">
                  <c:v>P1.Política institucional de igualdad</c:v>
                </c:pt>
                <c:pt idx="1">
                  <c:v>P2.Curso institucional básico para la transversalización de los enfoques de derechos humanos, género y ciclo de vida</c:v>
                </c:pt>
                <c:pt idx="2">
                  <c:v>P3.Herramientas para la armonización de la normativa para la igualdad en anteproyecto de ley políticas, proyectos o programas</c:v>
                </c:pt>
                <c:pt idx="3">
                  <c:v>P4.Perspectiva de igualdad integrada en los Sistemas de seguimiento,  monitoreo y evaluación</c:v>
                </c:pt>
                <c:pt idx="4">
                  <c:v>P5.Política cero tolerancia al acoso sexual y laboral</c:v>
                </c:pt>
                <c:pt idx="5">
                  <c:v>P6.Procesos de comunicación institucional que promuevan la eliminación de prácticas culturales, lenguaje e imágenes discriminatorias y sexistas</c:v>
                </c:pt>
                <c:pt idx="6">
                  <c:v>P7.Normativa de igualdad incorporada en los instrumentos de gestión de talento humano </c:v>
                </c:pt>
                <c:pt idx="7">
                  <c:v>P8.Informe de avances en la incorporación de los enfoques transversales en STPP</c:v>
                </c:pt>
                <c:pt idx="8">
                  <c:v>P9.Auditoría de Género en la STPP</c:v>
                </c:pt>
                <c:pt idx="9">
                  <c:v>P10.Sistematización de instrumentos para la incorporación de los ET </c:v>
                </c:pt>
              </c:strCache>
            </c:strRef>
          </c:cat>
          <c:val>
            <c:numRef>
              <c:f>GrafUDHG!$C$5:$C$14</c:f>
              <c:numCache>
                <c:formatCode>0.00</c:formatCode>
                <c:ptCount val="10"/>
                <c:pt idx="0">
                  <c:v>1</c:v>
                </c:pt>
                <c:pt idx="1">
                  <c:v>1</c:v>
                </c:pt>
                <c:pt idx="2">
                  <c:v>1</c:v>
                </c:pt>
                <c:pt idx="3">
                  <c:v>1</c:v>
                </c:pt>
                <c:pt idx="4">
                  <c:v>1</c:v>
                </c:pt>
                <c:pt idx="5">
                  <c:v>1</c:v>
                </c:pt>
                <c:pt idx="6">
                  <c:v>1</c:v>
                </c:pt>
                <c:pt idx="7">
                  <c:v>1</c:v>
                </c:pt>
                <c:pt idx="8">
                  <c:v>1</c:v>
                </c:pt>
                <c:pt idx="9">
                  <c:v>1</c:v>
                </c:pt>
              </c:numCache>
            </c:numRef>
          </c:val>
          <c:extLst>
            <c:ext xmlns:c16="http://schemas.microsoft.com/office/drawing/2014/chart" uri="{C3380CC4-5D6E-409C-BE32-E72D297353CC}">
              <c16:uniqueId val="{00000000-8CB2-495E-BF0D-C04AEDA4B959}"/>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CB2-495E-BF0D-C04AEDA4B959}"/>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CB2-495E-BF0D-C04AEDA4B959}"/>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CB2-495E-BF0D-C04AEDA4B959}"/>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CB2-495E-BF0D-C04AEDA4B959}"/>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CB2-495E-BF0D-C04AEDA4B959}"/>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CB2-495E-BF0D-C04AEDA4B959}"/>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CB2-495E-BF0D-C04AEDA4B959}"/>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CB2-495E-BF0D-C04AEDA4B959}"/>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CB2-495E-BF0D-C04AEDA4B959}"/>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CB2-495E-BF0D-C04AEDA4B959}"/>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GrafUDHG!$B$5:$B$14</c:f>
              <c:strCache>
                <c:ptCount val="10"/>
                <c:pt idx="0">
                  <c:v>P1.Política institucional de igualdad</c:v>
                </c:pt>
                <c:pt idx="1">
                  <c:v>P2.Curso institucional básico para la transversalización de los enfoques de derechos humanos, género y ciclo de vida</c:v>
                </c:pt>
                <c:pt idx="2">
                  <c:v>P3.Herramientas para la armonización de la normativa para la igualdad en anteproyecto de ley políticas, proyectos o programas</c:v>
                </c:pt>
                <c:pt idx="3">
                  <c:v>P4.Perspectiva de igualdad integrada en los Sistemas de seguimiento,  monitoreo y evaluación</c:v>
                </c:pt>
                <c:pt idx="4">
                  <c:v>P5.Política cero tolerancia al acoso sexual y laboral</c:v>
                </c:pt>
                <c:pt idx="5">
                  <c:v>P6.Procesos de comunicación institucional que promuevan la eliminación de prácticas culturales, lenguaje e imágenes discriminatorias y sexistas</c:v>
                </c:pt>
                <c:pt idx="6">
                  <c:v>P7.Normativa de igualdad incorporada en los instrumentos de gestión de talento humano </c:v>
                </c:pt>
                <c:pt idx="7">
                  <c:v>P8.Informe de avances en la incorporación de los enfoques transversales en STPP</c:v>
                </c:pt>
                <c:pt idx="8">
                  <c:v>P9.Auditoría de Género en la STPP</c:v>
                </c:pt>
                <c:pt idx="9">
                  <c:v>P10.Sistematización de instrumentos para la incorporación de los ET </c:v>
                </c:pt>
              </c:strCache>
            </c:strRef>
          </c:cat>
          <c:val>
            <c:numRef>
              <c:f>GrafUDHG!$D$5:$D$14</c:f>
              <c:numCache>
                <c:formatCode>0.00</c:formatCode>
                <c:ptCount val="10"/>
                <c:pt idx="0">
                  <c:v>0</c:v>
                </c:pt>
                <c:pt idx="1">
                  <c:v>1</c:v>
                </c:pt>
                <c:pt idx="2">
                  <c:v>0.5</c:v>
                </c:pt>
                <c:pt idx="3">
                  <c:v>1</c:v>
                </c:pt>
                <c:pt idx="4">
                  <c:v>1</c:v>
                </c:pt>
                <c:pt idx="5">
                  <c:v>0.5</c:v>
                </c:pt>
                <c:pt idx="6">
                  <c:v>0</c:v>
                </c:pt>
                <c:pt idx="7">
                  <c:v>1</c:v>
                </c:pt>
                <c:pt idx="8">
                  <c:v>0.35</c:v>
                </c:pt>
                <c:pt idx="9">
                  <c:v>1</c:v>
                </c:pt>
              </c:numCache>
            </c:numRef>
          </c:val>
          <c:smooth val="0"/>
          <c:extLst>
            <c:ext xmlns:c16="http://schemas.microsoft.com/office/drawing/2014/chart" uri="{C3380CC4-5D6E-409C-BE32-E72D297353CC}">
              <c16:uniqueId val="{0000000B-8CB2-495E-BF0D-C04AEDA4B959}"/>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n-US" sz="2400">
                <a:solidFill>
                  <a:srgbClr val="002060"/>
                </a:solidFill>
                <a:latin typeface="Arial Narrow" panose="020B0606020202030204" pitchFamily="34" charset="0"/>
              </a:rPr>
              <a:t>UNIDAD DE ASESORÍA LEGAL</a:t>
            </a:r>
          </a:p>
        </c:rich>
      </c:tx>
      <c:layout>
        <c:manualLayout>
          <c:xMode val="edge"/>
          <c:yMode val="edge"/>
          <c:x val="0.19206667330836888"/>
          <c:y val="3.0588600202460796E-3"/>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GrafUAL!$B$5:$B$6</c:f>
              <c:strCache>
                <c:ptCount val="2"/>
                <c:pt idx="0">
                  <c:v>P1.Propuesta de Protocolo</c:v>
                </c:pt>
                <c:pt idx="1">
                  <c:v>P2.Propuesta de Reorganización </c:v>
                </c:pt>
              </c:strCache>
            </c:strRef>
          </c:cat>
          <c:val>
            <c:numRef>
              <c:f>GrafUAL!$C$5:$C$6</c:f>
              <c:numCache>
                <c:formatCode>0.00</c:formatCode>
                <c:ptCount val="2"/>
                <c:pt idx="0">
                  <c:v>1</c:v>
                </c:pt>
                <c:pt idx="1">
                  <c:v>1</c:v>
                </c:pt>
              </c:numCache>
            </c:numRef>
          </c:val>
          <c:extLst>
            <c:ext xmlns:c16="http://schemas.microsoft.com/office/drawing/2014/chart" uri="{C3380CC4-5D6E-409C-BE32-E72D297353CC}">
              <c16:uniqueId val="{00000000-EAA3-44D5-AE52-B83F02BDB83B}"/>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AA3-44D5-AE52-B83F02BDB83B}"/>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A3-44D5-AE52-B83F02BDB83B}"/>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AA3-44D5-AE52-B83F02BDB83B}"/>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AA3-44D5-AE52-B83F02BDB83B}"/>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AA3-44D5-AE52-B83F02BDB83B}"/>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AA3-44D5-AE52-B83F02BDB83B}"/>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AA3-44D5-AE52-B83F02BDB83B}"/>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AA3-44D5-AE52-B83F02BDB83B}"/>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AA3-44D5-AE52-B83F02BDB83B}"/>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AA3-44D5-AE52-B83F02BDB83B}"/>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GrafUAL!$B$5:$B$6</c:f>
              <c:strCache>
                <c:ptCount val="2"/>
                <c:pt idx="0">
                  <c:v>P1.Propuesta de Protocolo</c:v>
                </c:pt>
                <c:pt idx="1">
                  <c:v>P2.Propuesta de Reorganización </c:v>
                </c:pt>
              </c:strCache>
            </c:strRef>
          </c:cat>
          <c:val>
            <c:numRef>
              <c:f>GrafUAL!$D$5:$D$6</c:f>
              <c:numCache>
                <c:formatCode>0.00</c:formatCode>
                <c:ptCount val="2"/>
                <c:pt idx="0">
                  <c:v>1</c:v>
                </c:pt>
                <c:pt idx="1">
                  <c:v>0.5</c:v>
                </c:pt>
              </c:numCache>
            </c:numRef>
          </c:val>
          <c:smooth val="0"/>
          <c:extLst>
            <c:ext xmlns:c16="http://schemas.microsoft.com/office/drawing/2014/chart" uri="{C3380CC4-5D6E-409C-BE32-E72D297353CC}">
              <c16:uniqueId val="{0000000B-EAA3-44D5-AE52-B83F02BDB83B}"/>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n-US" sz="2400">
                <a:solidFill>
                  <a:srgbClr val="002060"/>
                </a:solidFill>
                <a:latin typeface="Arial Narrow" panose="020B0606020202030204" pitchFamily="34" charset="0"/>
              </a:rPr>
              <a:t>UNIDAD DE COMUNICACIONES</a:t>
            </a:r>
          </a:p>
        </c:rich>
      </c:tx>
      <c:layout>
        <c:manualLayout>
          <c:xMode val="edge"/>
          <c:yMode val="edge"/>
          <c:x val="0.15603848865466949"/>
          <c:y val="1.7332547787316965E-2"/>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GrafUC!$B$5:$B$8</c:f>
              <c:strCache>
                <c:ptCount val="4"/>
                <c:pt idx="0">
                  <c:v>P1.Estrategia de Comunicación Institucional</c:v>
                </c:pt>
                <c:pt idx="1">
                  <c:v>P2.Estrategia de Comunicación Digital</c:v>
                </c:pt>
                <c:pt idx="2">
                  <c:v>P3.Proyecto de intranet</c:v>
                </c:pt>
                <c:pt idx="3">
                  <c:v>P4.Campaña de sitio web y redes sociales</c:v>
                </c:pt>
              </c:strCache>
            </c:strRef>
          </c:cat>
          <c:val>
            <c:numRef>
              <c:f>GrafUC!$C$5:$C$8</c:f>
              <c:numCache>
                <c:formatCode>0.00</c:formatCode>
                <c:ptCount val="4"/>
                <c:pt idx="0">
                  <c:v>1</c:v>
                </c:pt>
                <c:pt idx="1">
                  <c:v>1</c:v>
                </c:pt>
                <c:pt idx="2">
                  <c:v>1</c:v>
                </c:pt>
                <c:pt idx="3">
                  <c:v>1</c:v>
                </c:pt>
              </c:numCache>
            </c:numRef>
          </c:val>
          <c:extLst>
            <c:ext xmlns:c16="http://schemas.microsoft.com/office/drawing/2014/chart" uri="{C3380CC4-5D6E-409C-BE32-E72D297353CC}">
              <c16:uniqueId val="{00000000-A364-4DBE-B910-BFCC7CF66C60}"/>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364-4DBE-B910-BFCC7CF66C60}"/>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364-4DBE-B910-BFCC7CF66C60}"/>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364-4DBE-B910-BFCC7CF66C60}"/>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364-4DBE-B910-BFCC7CF66C60}"/>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364-4DBE-B910-BFCC7CF66C60}"/>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364-4DBE-B910-BFCC7CF66C60}"/>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364-4DBE-B910-BFCC7CF66C60}"/>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364-4DBE-B910-BFCC7CF66C60}"/>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364-4DBE-B910-BFCC7CF66C60}"/>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364-4DBE-B910-BFCC7CF66C60}"/>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GrafUC!$B$5:$B$8</c:f>
              <c:strCache>
                <c:ptCount val="4"/>
                <c:pt idx="0">
                  <c:v>P1.Estrategia de Comunicación Institucional</c:v>
                </c:pt>
                <c:pt idx="1">
                  <c:v>P2.Estrategia de Comunicación Digital</c:v>
                </c:pt>
                <c:pt idx="2">
                  <c:v>P3.Proyecto de intranet</c:v>
                </c:pt>
                <c:pt idx="3">
                  <c:v>P4.Campaña de sitio web y redes sociales</c:v>
                </c:pt>
              </c:strCache>
            </c:strRef>
          </c:cat>
          <c:val>
            <c:numRef>
              <c:f>GrafUC!$D$5:$D$8</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B-A364-4DBE-B910-BFCC7CF66C60}"/>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nchor="t"/>
    <a:lstStyle/>
    <a:p>
      <a:pPr>
        <a:defRPr/>
      </a:pPr>
      <a:endParaRPr lang="es-SV"/>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1800">
                <a:solidFill>
                  <a:srgbClr val="002060"/>
                </a:solidFill>
                <a:latin typeface="Arial Narrow" panose="020B0606020202030204" pitchFamily="34" charset="0"/>
              </a:rPr>
              <a:t>Dirección de FORTALECIMIENTO INSTITUCIONAL Y GESTIÓN DE CALIDAD (4)</a:t>
            </a:r>
          </a:p>
        </c:rich>
      </c:tx>
      <c:layout>
        <c:manualLayout>
          <c:xMode val="edge"/>
          <c:yMode val="edge"/>
          <c:x val="0.13435518418438772"/>
          <c:y val="0"/>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GrafDFIGC4!$B$5:$B$17</c:f>
              <c:strCache>
                <c:ptCount val="13"/>
                <c:pt idx="0">
                  <c:v>P40.Seguimiento a las evaluaciones internacionales del clima de negocios del país, para impulsar su mejoramiento.</c:v>
                </c:pt>
                <c:pt idx="1">
                  <c:v>P41.Apoyo a la implementación de Simplificación de Trámites en las instituciones participantes en la Red de Calidad</c:v>
                </c:pt>
                <c:pt idx="2">
                  <c:v>P42.Apoyo a la creación del Organismo de Mejora Regulatoria (OMR)</c:v>
                </c:pt>
                <c:pt idx="3">
                  <c:v>P43.Implementación del Registro Nacional de Procesos y Trámites</c:v>
                </c:pt>
                <c:pt idx="4">
                  <c:v>P44.Implementación de la Estrategia de Mejora Regulatoria</c:v>
                </c:pt>
                <c:pt idx="5">
                  <c:v>P45.Impulso a la Ley de Procedimientos Administrativos.</c:v>
                </c:pt>
                <c:pt idx="6">
                  <c:v>P46.Formación e implementación de equipos y proyectos de mejora en instituciones del Ejecutivo</c:v>
                </c:pt>
                <c:pt idx="7">
                  <c:v>P47.Apoyo a la implementación de estrategias de gestión de calidad (Cartas Compromiso, 5s y Atención a la Ciudadanía) en instituciones del Ejecutivo</c:v>
                </c:pt>
                <c:pt idx="8">
                  <c:v>P48.Apoyo a la realización de Sesión del Jurado del Premio Salvadoreño a la Calidad y Reconocimiento a Mejores Prácticas</c:v>
                </c:pt>
                <c:pt idx="9">
                  <c:v>P49. Coordinación del diseño e implementación de premios sectoriales para Educación, Salud y PNC</c:v>
                </c:pt>
                <c:pt idx="10">
                  <c:v>P50.Coordinación de la Red de Calidad del Órgano Ejecutivo</c:v>
                </c:pt>
                <c:pt idx="11">
                  <c:v>P51.Apoyo al Seguimiento de los PEI</c:v>
                </c:pt>
                <c:pt idx="12">
                  <c:v>P52.Apoyo a la Estrategia de Gobierno Electrónico</c:v>
                </c:pt>
              </c:strCache>
            </c:strRef>
          </c:cat>
          <c:val>
            <c:numRef>
              <c:f>GrafDFIGC4!$C$5:$C$17</c:f>
              <c:numCache>
                <c:formatCode>0.00</c:formatCode>
                <c:ptCount val="13"/>
                <c:pt idx="0">
                  <c:v>1</c:v>
                </c:pt>
                <c:pt idx="1">
                  <c:v>1</c:v>
                </c:pt>
                <c:pt idx="2">
                  <c:v>1</c:v>
                </c:pt>
                <c:pt idx="3">
                  <c:v>1</c:v>
                </c:pt>
                <c:pt idx="4">
                  <c:v>1</c:v>
                </c:pt>
                <c:pt idx="5">
                  <c:v>1</c:v>
                </c:pt>
                <c:pt idx="6">
                  <c:v>1</c:v>
                </c:pt>
                <c:pt idx="7">
                  <c:v>1</c:v>
                </c:pt>
                <c:pt idx="8">
                  <c:v>1</c:v>
                </c:pt>
                <c:pt idx="9">
                  <c:v>1</c:v>
                </c:pt>
                <c:pt idx="10">
                  <c:v>1</c:v>
                </c:pt>
                <c:pt idx="11">
                  <c:v>1</c:v>
                </c:pt>
                <c:pt idx="12">
                  <c:v>1</c:v>
                </c:pt>
              </c:numCache>
            </c:numRef>
          </c:val>
          <c:extLst>
            <c:ext xmlns:c16="http://schemas.microsoft.com/office/drawing/2014/chart" uri="{C3380CC4-5D6E-409C-BE32-E72D297353CC}">
              <c16:uniqueId val="{00000000-3018-407F-953A-D9D5F84BD11B}"/>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018-407F-953A-D9D5F84BD11B}"/>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018-407F-953A-D9D5F84BD11B}"/>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018-407F-953A-D9D5F84BD11B}"/>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018-407F-953A-D9D5F84BD11B}"/>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018-407F-953A-D9D5F84BD11B}"/>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018-407F-953A-D9D5F84BD11B}"/>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018-407F-953A-D9D5F84BD11B}"/>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018-407F-953A-D9D5F84BD11B}"/>
                </c:ext>
              </c:extLst>
            </c:dLbl>
            <c:dLbl>
              <c:idx val="8"/>
              <c:layout>
                <c:manualLayout>
                  <c:x val="0"/>
                  <c:y val="-1.50135387836945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018-407F-953A-D9D5F84BD11B}"/>
                </c:ext>
              </c:extLst>
            </c:dLbl>
            <c:dLbl>
              <c:idx val="9"/>
              <c:layout>
                <c:manualLayout>
                  <c:x val="1.154644214685612E-2"/>
                  <c:y val="-2.46755900578810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018-407F-953A-D9D5F84BD11B}"/>
                </c:ext>
              </c:extLst>
            </c:dLbl>
            <c:dLbl>
              <c:idx val="10"/>
              <c:layout>
                <c:manualLayout>
                  <c:x val="5.3889506991633123E-3"/>
                  <c:y val="-2.62935766862516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018-407F-953A-D9D5F84BD11B}"/>
                </c:ext>
              </c:extLst>
            </c:dLbl>
            <c:dLbl>
              <c:idx val="11"/>
              <c:layout>
                <c:manualLayout>
                  <c:x val="1.0777901398325044E-3"/>
                  <c:y val="-2.15403234666842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018-407F-953A-D9D5F84BD11B}"/>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018-407F-953A-D9D5F84BD11B}"/>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GrafDFIGC4!$B$5:$B$17</c:f>
              <c:strCache>
                <c:ptCount val="13"/>
                <c:pt idx="0">
                  <c:v>P40.Seguimiento a las evaluaciones internacionales del clima de negocios del país, para impulsar su mejoramiento.</c:v>
                </c:pt>
                <c:pt idx="1">
                  <c:v>P41.Apoyo a la implementación de Simplificación de Trámites en las instituciones participantes en la Red de Calidad</c:v>
                </c:pt>
                <c:pt idx="2">
                  <c:v>P42.Apoyo a la creación del Organismo de Mejora Regulatoria (OMR)</c:v>
                </c:pt>
                <c:pt idx="3">
                  <c:v>P43.Implementación del Registro Nacional de Procesos y Trámites</c:v>
                </c:pt>
                <c:pt idx="4">
                  <c:v>P44.Implementación de la Estrategia de Mejora Regulatoria</c:v>
                </c:pt>
                <c:pt idx="5">
                  <c:v>P45.Impulso a la Ley de Procedimientos Administrativos.</c:v>
                </c:pt>
                <c:pt idx="6">
                  <c:v>P46.Formación e implementación de equipos y proyectos de mejora en instituciones del Ejecutivo</c:v>
                </c:pt>
                <c:pt idx="7">
                  <c:v>P47.Apoyo a la implementación de estrategias de gestión de calidad (Cartas Compromiso, 5s y Atención a la Ciudadanía) en instituciones del Ejecutivo</c:v>
                </c:pt>
                <c:pt idx="8">
                  <c:v>P48.Apoyo a la realización de Sesión del Jurado del Premio Salvadoreño a la Calidad y Reconocimiento a Mejores Prácticas</c:v>
                </c:pt>
                <c:pt idx="9">
                  <c:v>P49. Coordinación del diseño e implementación de premios sectoriales para Educación, Salud y PNC</c:v>
                </c:pt>
                <c:pt idx="10">
                  <c:v>P50.Coordinación de la Red de Calidad del Órgano Ejecutivo</c:v>
                </c:pt>
                <c:pt idx="11">
                  <c:v>P51.Apoyo al Seguimiento de los PEI</c:v>
                </c:pt>
                <c:pt idx="12">
                  <c:v>P52.Apoyo a la Estrategia de Gobierno Electrónico</c:v>
                </c:pt>
              </c:strCache>
            </c:strRef>
          </c:cat>
          <c:val>
            <c:numRef>
              <c:f>GrafDFIGC4!$D$5:$D$17</c:f>
              <c:numCache>
                <c:formatCode>0.00</c:formatCode>
                <c:ptCount val="13"/>
                <c:pt idx="0">
                  <c:v>0</c:v>
                </c:pt>
                <c:pt idx="1">
                  <c:v>1</c:v>
                </c:pt>
                <c:pt idx="2">
                  <c:v>1</c:v>
                </c:pt>
                <c:pt idx="3">
                  <c:v>0</c:v>
                </c:pt>
                <c:pt idx="4">
                  <c:v>1</c:v>
                </c:pt>
                <c:pt idx="5">
                  <c:v>0</c:v>
                </c:pt>
                <c:pt idx="6">
                  <c:v>1</c:v>
                </c:pt>
                <c:pt idx="7">
                  <c:v>1</c:v>
                </c:pt>
                <c:pt idx="8">
                  <c:v>1</c:v>
                </c:pt>
                <c:pt idx="9">
                  <c:v>1</c:v>
                </c:pt>
                <c:pt idx="10">
                  <c:v>1</c:v>
                </c:pt>
                <c:pt idx="11">
                  <c:v>1</c:v>
                </c:pt>
                <c:pt idx="12">
                  <c:v>1</c:v>
                </c:pt>
              </c:numCache>
            </c:numRef>
          </c:val>
          <c:smooth val="0"/>
          <c:extLst>
            <c:ext xmlns:c16="http://schemas.microsoft.com/office/drawing/2014/chart" uri="{C3380CC4-5D6E-409C-BE32-E72D297353CC}">
              <c16:uniqueId val="{0000000E-3018-407F-953A-D9D5F84BD11B}"/>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GOBIERNO  ELECTRÓNICO (1)</a:t>
            </a:r>
          </a:p>
        </c:rich>
      </c:tx>
      <c:layout>
        <c:manualLayout>
          <c:xMode val="edge"/>
          <c:yMode val="edge"/>
          <c:x val="0.20388139021524976"/>
          <c:y val="0"/>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'GrafDGE(1)'!$B$5:$B$16</c:f>
              <c:strCache>
                <c:ptCount val="12"/>
                <c:pt idx="0">
                  <c:v>P1.Al menos 4 reuniones de la red de  Gobierno Electrónico por año</c:v>
                </c:pt>
                <c:pt idx="1">
                  <c:v>P2.Temas de interés común impulsados por la Red</c:v>
                </c:pt>
                <c:pt idx="2">
                  <c:v>P3.Paquetes de software públicos disponible en línea</c:v>
                </c:pt>
                <c:pt idx="3">
                  <c:v>P4.Diplomados de liderazgo impartido</c:v>
                </c:pt>
                <c:pt idx="4">
                  <c:v>P5.Talleres de desarrollo de servicios impartidos</c:v>
                </c:pt>
                <c:pt idx="5">
                  <c:v>P6.Propuesta de ley del Ministerio de Trabajo</c:v>
                </c:pt>
                <c:pt idx="6">
                  <c:v>P7.Personal  capacitado para puntos de Atención Ciudadana</c:v>
                </c:pt>
                <c:pt idx="7">
                  <c:v>P8.Procesos estratégicos documentados</c:v>
                </c:pt>
                <c:pt idx="8">
                  <c:v>P9.Procesos Automatizados</c:v>
                </c:pt>
                <c:pt idx="9">
                  <c:v>P10.Instituciones con soluciones en producción</c:v>
                </c:pt>
                <c:pt idx="10">
                  <c:v>P11.Proyectos financiados con fondos de cooperación</c:v>
                </c:pt>
                <c:pt idx="11">
                  <c:v>P12.Instituciones consultadas sobre necesidades de datos externos</c:v>
                </c:pt>
              </c:strCache>
            </c:strRef>
          </c:cat>
          <c:val>
            <c:numRef>
              <c:f>'GrafDGE(1)'!$C$5:$C$16</c:f>
              <c:numCache>
                <c:formatCode>0.00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00-C9A6-496A-B64C-43A711E4CE9A}"/>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9A6-496A-B64C-43A711E4CE9A}"/>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9A6-496A-B64C-43A711E4CE9A}"/>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9A6-496A-B64C-43A711E4CE9A}"/>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9A6-496A-B64C-43A711E4CE9A}"/>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9A6-496A-B64C-43A711E4CE9A}"/>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9A6-496A-B64C-43A711E4CE9A}"/>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9A6-496A-B64C-43A711E4CE9A}"/>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9A6-496A-B64C-43A711E4CE9A}"/>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9A6-496A-B64C-43A711E4CE9A}"/>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9A6-496A-B64C-43A711E4CE9A}"/>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'GrafDGE(1)'!$B$5:$B$16</c:f>
              <c:strCache>
                <c:ptCount val="12"/>
                <c:pt idx="0">
                  <c:v>P1.Al menos 4 reuniones de la red de  Gobierno Electrónico por año</c:v>
                </c:pt>
                <c:pt idx="1">
                  <c:v>P2.Temas de interés común impulsados por la Red</c:v>
                </c:pt>
                <c:pt idx="2">
                  <c:v>P3.Paquetes de software públicos disponible en línea</c:v>
                </c:pt>
                <c:pt idx="3">
                  <c:v>P4.Diplomados de liderazgo impartido</c:v>
                </c:pt>
                <c:pt idx="4">
                  <c:v>P5.Talleres de desarrollo de servicios impartidos</c:v>
                </c:pt>
                <c:pt idx="5">
                  <c:v>P6.Propuesta de ley del Ministerio de Trabajo</c:v>
                </c:pt>
                <c:pt idx="6">
                  <c:v>P7.Personal  capacitado para puntos de Atención Ciudadana</c:v>
                </c:pt>
                <c:pt idx="7">
                  <c:v>P8.Procesos estratégicos documentados</c:v>
                </c:pt>
                <c:pt idx="8">
                  <c:v>P9.Procesos Automatizados</c:v>
                </c:pt>
                <c:pt idx="9">
                  <c:v>P10.Instituciones con soluciones en producción</c:v>
                </c:pt>
                <c:pt idx="10">
                  <c:v>P11.Proyectos financiados con fondos de cooperación</c:v>
                </c:pt>
                <c:pt idx="11">
                  <c:v>P12.Instituciones consultadas sobre necesidades de datos externos</c:v>
                </c:pt>
              </c:strCache>
            </c:strRef>
          </c:cat>
          <c:val>
            <c:numRef>
              <c:f>'GrafDGE(1)'!$D$5:$D$16</c:f>
              <c:numCache>
                <c:formatCode>0.00</c:formatCode>
                <c:ptCount val="12"/>
                <c:pt idx="0">
                  <c:v>0.75</c:v>
                </c:pt>
                <c:pt idx="1">
                  <c:v>0.5</c:v>
                </c:pt>
                <c:pt idx="2">
                  <c:v>0</c:v>
                </c:pt>
                <c:pt idx="3">
                  <c:v>0.05</c:v>
                </c:pt>
                <c:pt idx="4">
                  <c:v>1</c:v>
                </c:pt>
                <c:pt idx="5">
                  <c:v>0</c:v>
                </c:pt>
                <c:pt idx="6">
                  <c:v>0</c:v>
                </c:pt>
                <c:pt idx="7">
                  <c:v>0.2</c:v>
                </c:pt>
                <c:pt idx="8">
                  <c:v>0.5</c:v>
                </c:pt>
                <c:pt idx="9">
                  <c:v>0.5</c:v>
                </c:pt>
                <c:pt idx="10">
                  <c:v>0.8</c:v>
                </c:pt>
                <c:pt idx="11">
                  <c:v>0.8</c:v>
                </c:pt>
              </c:numCache>
            </c:numRef>
          </c:val>
          <c:smooth val="0"/>
          <c:extLst>
            <c:ext xmlns:c16="http://schemas.microsoft.com/office/drawing/2014/chart" uri="{C3380CC4-5D6E-409C-BE32-E72D297353CC}">
              <c16:uniqueId val="{0000000B-C9A6-496A-B64C-43A711E4CE9A}"/>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a:t>
            </a:r>
            <a:r>
              <a:rPr lang="es-SV" sz="2400" baseline="0">
                <a:solidFill>
                  <a:srgbClr val="002060"/>
                </a:solidFill>
                <a:latin typeface="Arial Narrow" panose="020B0606020202030204" pitchFamily="34" charset="0"/>
              </a:rPr>
              <a:t>GOBIERNO ELECTRÓNICO (2)</a:t>
            </a:r>
            <a:endParaRPr lang="es-SV" sz="2400">
              <a:solidFill>
                <a:srgbClr val="002060"/>
              </a:solidFill>
              <a:latin typeface="Arial Narrow" panose="020B0606020202030204" pitchFamily="34" charset="0"/>
            </a:endParaRPr>
          </a:p>
        </c:rich>
      </c:tx>
      <c:layout>
        <c:manualLayout>
          <c:xMode val="edge"/>
          <c:yMode val="edge"/>
          <c:x val="0.21236688102479112"/>
          <c:y val="0"/>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'GrafDGE (2)'!$B$5:$B$16</c:f>
              <c:strCache>
                <c:ptCount val="12"/>
                <c:pt idx="0">
                  <c:v>P13.Servicios web en producción para la consulta de información entre instituciones</c:v>
                </c:pt>
                <c:pt idx="1">
                  <c:v>P14.Manual para la protección de servicios web usando certificados de seguridad</c:v>
                </c:pt>
                <c:pt idx="2">
                  <c:v>P15.Servicios web usando certificados de seguridad</c:v>
                </c:pt>
                <c:pt idx="3">
                  <c:v>P16.Trámites usando pagos electrónicos</c:v>
                </c:pt>
                <c:pt idx="4">
                  <c:v>P17.Instituciones usando solución para la gestión documental </c:v>
                </c:pt>
                <c:pt idx="5">
                  <c:v>P18.Instituciones con sistemas para dar  seguimiento a incidencias </c:v>
                </c:pt>
                <c:pt idx="6">
                  <c:v>P19.Instituciones intercambiando trafico VoIP</c:v>
                </c:pt>
                <c:pt idx="7">
                  <c:v>P20.Acuerdos de precios preferenciales para servicios de gobierno</c:v>
                </c:pt>
                <c:pt idx="8">
                  <c:v>P21.Proveedores conectados a punto nacional de intercambio de trafico</c:v>
                </c:pt>
                <c:pt idx="9">
                  <c:v>P22.Instituciones ofreciendo servicios por canales móviles</c:v>
                </c:pt>
                <c:pt idx="10">
                  <c:v>P23.Nuevos servicios en las alcaldías</c:v>
                </c:pt>
                <c:pt idx="11">
                  <c:v>P24.Nuevos servicios disponibles desde los consulados</c:v>
                </c:pt>
              </c:strCache>
            </c:strRef>
          </c:cat>
          <c:val>
            <c:numRef>
              <c:f>'GrafDGE (2)'!$C$5:$C$16</c:f>
              <c:numCache>
                <c:formatCode>0.00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00-11E4-4B85-A10D-C15CF7F0B092}"/>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1E4-4B85-A10D-C15CF7F0B092}"/>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1E4-4B85-A10D-C15CF7F0B092}"/>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1E4-4B85-A10D-C15CF7F0B092}"/>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1E4-4B85-A10D-C15CF7F0B092}"/>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1E4-4B85-A10D-C15CF7F0B092}"/>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1E4-4B85-A10D-C15CF7F0B092}"/>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1E4-4B85-A10D-C15CF7F0B092}"/>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1E4-4B85-A10D-C15CF7F0B092}"/>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1E4-4B85-A10D-C15CF7F0B092}"/>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1E4-4B85-A10D-C15CF7F0B092}"/>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'GrafDGE (2)'!$B$5:$B$16</c:f>
              <c:strCache>
                <c:ptCount val="12"/>
                <c:pt idx="0">
                  <c:v>P13.Servicios web en producción para la consulta de información entre instituciones</c:v>
                </c:pt>
                <c:pt idx="1">
                  <c:v>P14.Manual para la protección de servicios web usando certificados de seguridad</c:v>
                </c:pt>
                <c:pt idx="2">
                  <c:v>P15.Servicios web usando certificados de seguridad</c:v>
                </c:pt>
                <c:pt idx="3">
                  <c:v>P16.Trámites usando pagos electrónicos</c:v>
                </c:pt>
                <c:pt idx="4">
                  <c:v>P17.Instituciones usando solución para la gestión documental </c:v>
                </c:pt>
                <c:pt idx="5">
                  <c:v>P18.Instituciones con sistemas para dar  seguimiento a incidencias </c:v>
                </c:pt>
                <c:pt idx="6">
                  <c:v>P19.Instituciones intercambiando trafico VoIP</c:v>
                </c:pt>
                <c:pt idx="7">
                  <c:v>P20.Acuerdos de precios preferenciales para servicios de gobierno</c:v>
                </c:pt>
                <c:pt idx="8">
                  <c:v>P21.Proveedores conectados a punto nacional de intercambio de trafico</c:v>
                </c:pt>
                <c:pt idx="9">
                  <c:v>P22.Instituciones ofreciendo servicios por canales móviles</c:v>
                </c:pt>
                <c:pt idx="10">
                  <c:v>P23.Nuevos servicios en las alcaldías</c:v>
                </c:pt>
                <c:pt idx="11">
                  <c:v>P24.Nuevos servicios disponibles desde los consulados</c:v>
                </c:pt>
              </c:strCache>
            </c:strRef>
          </c:cat>
          <c:val>
            <c:numRef>
              <c:f>'GrafDGE (2)'!$D$5:$D$16</c:f>
              <c:numCache>
                <c:formatCode>0.00</c:formatCode>
                <c:ptCount val="12"/>
                <c:pt idx="0">
                  <c:v>0.4</c:v>
                </c:pt>
                <c:pt idx="1">
                  <c:v>0</c:v>
                </c:pt>
                <c:pt idx="2">
                  <c:v>0.5</c:v>
                </c:pt>
                <c:pt idx="3">
                  <c:v>0</c:v>
                </c:pt>
                <c:pt idx="4">
                  <c:v>0.2</c:v>
                </c:pt>
                <c:pt idx="5">
                  <c:v>0</c:v>
                </c:pt>
                <c:pt idx="6">
                  <c:v>0.5</c:v>
                </c:pt>
                <c:pt idx="7">
                  <c:v>0</c:v>
                </c:pt>
                <c:pt idx="8">
                  <c:v>0</c:v>
                </c:pt>
                <c:pt idx="9">
                  <c:v>0</c:v>
                </c:pt>
                <c:pt idx="10">
                  <c:v>0</c:v>
                </c:pt>
                <c:pt idx="11">
                  <c:v>0</c:v>
                </c:pt>
              </c:numCache>
            </c:numRef>
          </c:val>
          <c:smooth val="0"/>
          <c:extLst>
            <c:ext xmlns:c16="http://schemas.microsoft.com/office/drawing/2014/chart" uri="{C3380CC4-5D6E-409C-BE32-E72D297353CC}">
              <c16:uniqueId val="{0000000B-11E4-4B85-A10D-C15CF7F0B092}"/>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PLANIFICACIÓN TERRITORIAL</a:t>
            </a:r>
          </a:p>
        </c:rich>
      </c:tx>
      <c:layout>
        <c:manualLayout>
          <c:xMode val="edge"/>
          <c:yMode val="edge"/>
          <c:x val="0.22685476758086606"/>
          <c:y val="0"/>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GrafDPT!$B$5:$B$12</c:f>
              <c:strCache>
                <c:ptCount val="8"/>
                <c:pt idx="0">
                  <c:v>P1.Dimensión Territorial en el marco conceptual  del Sistema Nacional de Planificación.</c:v>
                </c:pt>
                <c:pt idx="1">
                  <c:v>P2.Estrategia de Implementación de la Dimensión Territorial en el marco del Sistema Nacional de Planificación.</c:v>
                </c:pt>
                <c:pt idx="2">
                  <c:v>P3.Articulación de los macroprocesos y procesos de gestión para la Planificación Territorial con los de Territorialización de Políticas Públicas y de IP</c:v>
                </c:pt>
                <c:pt idx="3">
                  <c:v>P4.Caracterización Territorial de potencialidades y brechas de Desarrollo en Ámbitos Sub-nacionales.</c:v>
                </c:pt>
                <c:pt idx="4">
                  <c:v>P5.Propuesta de Regiones Homologadas de Planificación y Gestión Coordinada del Estado en el Territorio.</c:v>
                </c:pt>
                <c:pt idx="5">
                  <c:v>P6.Bases territoriales para la Estrategia Nacional de Desarrollo.</c:v>
                </c:pt>
                <c:pt idx="6">
                  <c:v>P7.Dimensión Territorial del marco legal del SNP.</c:v>
                </c:pt>
                <c:pt idx="7">
                  <c:v>P8.Diseño conceptual, técnico y metodológico del Sistema de Información Territorial</c:v>
                </c:pt>
              </c:strCache>
            </c:strRef>
          </c:cat>
          <c:val>
            <c:numRef>
              <c:f>GrafDPT!$C$5:$C$12</c:f>
              <c:numCache>
                <c:formatCode>0.00</c:formatCode>
                <c:ptCount val="8"/>
                <c:pt idx="0">
                  <c:v>1</c:v>
                </c:pt>
                <c:pt idx="1">
                  <c:v>1</c:v>
                </c:pt>
                <c:pt idx="2">
                  <c:v>0.15</c:v>
                </c:pt>
                <c:pt idx="3">
                  <c:v>0.6</c:v>
                </c:pt>
                <c:pt idx="4">
                  <c:v>1</c:v>
                </c:pt>
                <c:pt idx="5">
                  <c:v>0.6</c:v>
                </c:pt>
                <c:pt idx="6">
                  <c:v>1</c:v>
                </c:pt>
                <c:pt idx="7">
                  <c:v>0.75</c:v>
                </c:pt>
              </c:numCache>
            </c:numRef>
          </c:val>
          <c:extLst>
            <c:ext xmlns:c16="http://schemas.microsoft.com/office/drawing/2014/chart" uri="{C3380CC4-5D6E-409C-BE32-E72D297353CC}">
              <c16:uniqueId val="{00000000-BF76-4819-98C5-CF783E0BB9AE}"/>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F76-4819-98C5-CF783E0BB9AE}"/>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F76-4819-98C5-CF783E0BB9AE}"/>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F76-4819-98C5-CF783E0BB9AE}"/>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F76-4819-98C5-CF783E0BB9AE}"/>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F76-4819-98C5-CF783E0BB9AE}"/>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F76-4819-98C5-CF783E0BB9AE}"/>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F76-4819-98C5-CF783E0BB9AE}"/>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F76-4819-98C5-CF783E0BB9AE}"/>
                </c:ext>
              </c:extLst>
            </c:dLbl>
            <c:dLbl>
              <c:idx val="8"/>
              <c:layout>
                <c:manualLayout>
                  <c:x val="8.1133137062237838E-17"/>
                  <c:y val="-1.9405407614788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F76-4819-98C5-CF783E0BB9AE}"/>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F76-4819-98C5-CF783E0BB9AE}"/>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F76-4819-98C5-CF783E0BB9AE}"/>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GrafDPT!$B$5:$B$12</c:f>
              <c:strCache>
                <c:ptCount val="8"/>
                <c:pt idx="0">
                  <c:v>P1.Dimensión Territorial en el marco conceptual  del Sistema Nacional de Planificación.</c:v>
                </c:pt>
                <c:pt idx="1">
                  <c:v>P2.Estrategia de Implementación de la Dimensión Territorial en el marco del Sistema Nacional de Planificación.</c:v>
                </c:pt>
                <c:pt idx="2">
                  <c:v>P3.Articulación de los macroprocesos y procesos de gestión para la Planificación Territorial con los de Territorialización de Políticas Públicas y de IP</c:v>
                </c:pt>
                <c:pt idx="3">
                  <c:v>P4.Caracterización Territorial de potencialidades y brechas de Desarrollo en Ámbitos Sub-nacionales.</c:v>
                </c:pt>
                <c:pt idx="4">
                  <c:v>P5.Propuesta de Regiones Homologadas de Planificación y Gestión Coordinada del Estado en el Territorio.</c:v>
                </c:pt>
                <c:pt idx="5">
                  <c:v>P6.Bases territoriales para la Estrategia Nacional de Desarrollo.</c:v>
                </c:pt>
                <c:pt idx="6">
                  <c:v>P7.Dimensión Territorial del marco legal del SNP.</c:v>
                </c:pt>
                <c:pt idx="7">
                  <c:v>P8.Diseño conceptual, técnico y metodológico del Sistema de Información Territorial</c:v>
                </c:pt>
              </c:strCache>
            </c:strRef>
          </c:cat>
          <c:val>
            <c:numRef>
              <c:f>GrafDPT!$D$5:$D$12</c:f>
              <c:numCache>
                <c:formatCode>0.00</c:formatCode>
                <c:ptCount val="8"/>
                <c:pt idx="0">
                  <c:v>1</c:v>
                </c:pt>
                <c:pt idx="1">
                  <c:v>1</c:v>
                </c:pt>
                <c:pt idx="2">
                  <c:v>0</c:v>
                </c:pt>
                <c:pt idx="3">
                  <c:v>0.3</c:v>
                </c:pt>
                <c:pt idx="4">
                  <c:v>1</c:v>
                </c:pt>
                <c:pt idx="5">
                  <c:v>0</c:v>
                </c:pt>
                <c:pt idx="6">
                  <c:v>0</c:v>
                </c:pt>
                <c:pt idx="7">
                  <c:v>0.35</c:v>
                </c:pt>
              </c:numCache>
            </c:numRef>
          </c:val>
          <c:smooth val="0"/>
          <c:extLst>
            <c:ext xmlns:c16="http://schemas.microsoft.com/office/drawing/2014/chart" uri="{C3380CC4-5D6E-409C-BE32-E72D297353CC}">
              <c16:uniqueId val="{0000000C-BF76-4819-98C5-CF783E0BB9AE}"/>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PLANIFICACIÓN DE LA</a:t>
            </a:r>
            <a:r>
              <a:rPr lang="es-SV" sz="2400" baseline="0">
                <a:solidFill>
                  <a:srgbClr val="002060"/>
                </a:solidFill>
                <a:latin typeface="Arial Narrow" panose="020B0606020202030204" pitchFamily="34" charset="0"/>
              </a:rPr>
              <a:t> INVERSIÓN PÚBLICA</a:t>
            </a:r>
            <a:endParaRPr lang="es-SV" sz="2400">
              <a:solidFill>
                <a:srgbClr val="002060"/>
              </a:solidFill>
              <a:latin typeface="Arial Narrow" panose="020B0606020202030204" pitchFamily="34" charset="0"/>
            </a:endParaRPr>
          </a:p>
        </c:rich>
      </c:tx>
      <c:layout>
        <c:manualLayout>
          <c:xMode val="edge"/>
          <c:yMode val="edge"/>
          <c:x val="0.14215635386842804"/>
          <c:y val="6.9415167195813077E-3"/>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GrafDPIP!$B$5:$B$13</c:f>
              <c:strCache>
                <c:ptCount val="9"/>
                <c:pt idx="0">
                  <c:v>P1.Dimensión sobre la Planificación de la Inversión Pública en el marco conceptual del SNP.</c:v>
                </c:pt>
                <c:pt idx="1">
                  <c:v>P2.Fase 1 del Módulo Informático del Subsistema de Planificación de Inversión Pública.</c:v>
                </c:pt>
                <c:pt idx="2">
                  <c:v>P3.Política Presupuestaria 2017 articulada con los lineamientos de inversión pública del PQD.</c:v>
                </c:pt>
                <c:pt idx="3">
                  <c:v>P4.Proyecto de presupuesto 2017 articulado con los lineamientos del inversión pública del PQD.</c:v>
                </c:pt>
                <c:pt idx="4">
                  <c:v>P5.Política de Inversión Pública y Política de Endeudamiento articuladas con el PQD.</c:v>
                </c:pt>
                <c:pt idx="5">
                  <c:v>P6.Reportes de avance de la ejecución mensual de la inversión pública.</c:v>
                </c:pt>
                <c:pt idx="6">
                  <c:v>P7.Insumos técnicos para la conformación y el monitoreo del Plan de Trabajo de la CONIP.</c:v>
                </c:pt>
                <c:pt idx="7">
                  <c:v>P8.Diseño curricular del Diplomado en Inversión Pública. </c:v>
                </c:pt>
                <c:pt idx="8">
                  <c:v>P9.Opiniones y análisis técnicos sobre demandas institucionales</c:v>
                </c:pt>
              </c:strCache>
            </c:strRef>
          </c:cat>
          <c:val>
            <c:numRef>
              <c:f>GrafDPIP!$C$5:$C$13</c:f>
              <c:numCache>
                <c:formatCode>0.00</c:formatCode>
                <c:ptCount val="9"/>
                <c:pt idx="0">
                  <c:v>1</c:v>
                </c:pt>
                <c:pt idx="1">
                  <c:v>1</c:v>
                </c:pt>
                <c:pt idx="2">
                  <c:v>1</c:v>
                </c:pt>
                <c:pt idx="3">
                  <c:v>1</c:v>
                </c:pt>
                <c:pt idx="4">
                  <c:v>1</c:v>
                </c:pt>
                <c:pt idx="5">
                  <c:v>1</c:v>
                </c:pt>
                <c:pt idx="6">
                  <c:v>1</c:v>
                </c:pt>
                <c:pt idx="7">
                  <c:v>1</c:v>
                </c:pt>
                <c:pt idx="8">
                  <c:v>1</c:v>
                </c:pt>
              </c:numCache>
            </c:numRef>
          </c:val>
          <c:extLst>
            <c:ext xmlns:c16="http://schemas.microsoft.com/office/drawing/2014/chart" uri="{C3380CC4-5D6E-409C-BE32-E72D297353CC}">
              <c16:uniqueId val="{00000000-DC4B-4EA3-8292-AEB047E2E0C1}"/>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C4B-4EA3-8292-AEB047E2E0C1}"/>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C4B-4EA3-8292-AEB047E2E0C1}"/>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C4B-4EA3-8292-AEB047E2E0C1}"/>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C4B-4EA3-8292-AEB047E2E0C1}"/>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C4B-4EA3-8292-AEB047E2E0C1}"/>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C4B-4EA3-8292-AEB047E2E0C1}"/>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C4B-4EA3-8292-AEB047E2E0C1}"/>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C4B-4EA3-8292-AEB047E2E0C1}"/>
                </c:ext>
              </c:extLst>
            </c:dLbl>
            <c:dLbl>
              <c:idx val="8"/>
              <c:layout>
                <c:manualLayout>
                  <c:x val="8.1133137062237838E-17"/>
                  <c:y val="-1.9405407614788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C4B-4EA3-8292-AEB047E2E0C1}"/>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C4B-4EA3-8292-AEB047E2E0C1}"/>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C4B-4EA3-8292-AEB047E2E0C1}"/>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GrafDPIP!$B$5:$B$13</c:f>
              <c:strCache>
                <c:ptCount val="9"/>
                <c:pt idx="0">
                  <c:v>P1.Dimensión sobre la Planificación de la Inversión Pública en el marco conceptual del SNP.</c:v>
                </c:pt>
                <c:pt idx="1">
                  <c:v>P2.Fase 1 del Módulo Informático del Subsistema de Planificación de Inversión Pública.</c:v>
                </c:pt>
                <c:pt idx="2">
                  <c:v>P3.Política Presupuestaria 2017 articulada con los lineamientos de inversión pública del PQD.</c:v>
                </c:pt>
                <c:pt idx="3">
                  <c:v>P4.Proyecto de presupuesto 2017 articulado con los lineamientos del inversión pública del PQD.</c:v>
                </c:pt>
                <c:pt idx="4">
                  <c:v>P5.Política de Inversión Pública y Política de Endeudamiento articuladas con el PQD.</c:v>
                </c:pt>
                <c:pt idx="5">
                  <c:v>P6.Reportes de avance de la ejecución mensual de la inversión pública.</c:v>
                </c:pt>
                <c:pt idx="6">
                  <c:v>P7.Insumos técnicos para la conformación y el monitoreo del Plan de Trabajo de la CONIP.</c:v>
                </c:pt>
                <c:pt idx="7">
                  <c:v>P8.Diseño curricular del Diplomado en Inversión Pública. </c:v>
                </c:pt>
                <c:pt idx="8">
                  <c:v>P9.Opiniones y análisis técnicos sobre demandas institucionales</c:v>
                </c:pt>
              </c:strCache>
            </c:strRef>
          </c:cat>
          <c:val>
            <c:numRef>
              <c:f>GrafDPIP!$D$5:$D$13</c:f>
              <c:numCache>
                <c:formatCode>0.00</c:formatCode>
                <c:ptCount val="9"/>
                <c:pt idx="0">
                  <c:v>0.75</c:v>
                </c:pt>
                <c:pt idx="1">
                  <c:v>1</c:v>
                </c:pt>
                <c:pt idx="2">
                  <c:v>1</c:v>
                </c:pt>
                <c:pt idx="3">
                  <c:v>1</c:v>
                </c:pt>
                <c:pt idx="4">
                  <c:v>0.5</c:v>
                </c:pt>
                <c:pt idx="5">
                  <c:v>1</c:v>
                </c:pt>
                <c:pt idx="6">
                  <c:v>1</c:v>
                </c:pt>
                <c:pt idx="7">
                  <c:v>1</c:v>
                </c:pt>
                <c:pt idx="8">
                  <c:v>1</c:v>
                </c:pt>
              </c:numCache>
            </c:numRef>
          </c:val>
          <c:smooth val="0"/>
          <c:extLst>
            <c:ext xmlns:c16="http://schemas.microsoft.com/office/drawing/2014/chart" uri="{C3380CC4-5D6E-409C-BE32-E72D297353CC}">
              <c16:uniqueId val="{0000000C-DC4B-4EA3-8292-AEB047E2E0C1}"/>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SEGUIMIENTO Y EVALUACIÓN</a:t>
            </a:r>
          </a:p>
        </c:rich>
      </c:tx>
      <c:layout>
        <c:manualLayout>
          <c:xMode val="edge"/>
          <c:yMode val="edge"/>
          <c:x val="0.19350931963582677"/>
          <c:y val="5.633030053872111E-4"/>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GrafDSE!$B$5:$B$12</c:f>
              <c:strCache>
                <c:ptCount val="8"/>
                <c:pt idx="0">
                  <c:v>P1.Módulo de Seguimiento a PQD.</c:v>
                </c:pt>
                <c:pt idx="1">
                  <c:v>P2.Informes de resultados de efectividad de la gestión pública (cumplimiento de las metas e indicadores asociados al PQD)</c:v>
                </c:pt>
                <c:pt idx="2">
                  <c:v>P3.Informe final de ODM</c:v>
                </c:pt>
                <c:pt idx="3">
                  <c:v>P4.Agenda Nacional de ODS.</c:v>
                </c:pt>
                <c:pt idx="4">
                  <c:v>P5.Módulo de Seguimiento a ODS.</c:v>
                </c:pt>
                <c:pt idx="5">
                  <c:v>P6.Módulo para el Seguimiento periódico de los avances en la medición de la pobreza multidimensional.</c:v>
                </c:pt>
                <c:pt idx="6">
                  <c:v>P7.Informes de monitoreo de indicadores y evaluación de proyectos de Corporación Reto del Milenio</c:v>
                </c:pt>
                <c:pt idx="7">
                  <c:v>P8.Diseño del Subsistema de Evaluación del PQD.</c:v>
                </c:pt>
              </c:strCache>
            </c:strRef>
          </c:cat>
          <c:val>
            <c:numRef>
              <c:f>GrafDSE!$C$5:$C$12</c:f>
              <c:numCache>
                <c:formatCode>0.00</c:formatCode>
                <c:ptCount val="8"/>
                <c:pt idx="0">
                  <c:v>1</c:v>
                </c:pt>
                <c:pt idx="1">
                  <c:v>1</c:v>
                </c:pt>
                <c:pt idx="2">
                  <c:v>1</c:v>
                </c:pt>
                <c:pt idx="3">
                  <c:v>1</c:v>
                </c:pt>
                <c:pt idx="4">
                  <c:v>0.5</c:v>
                </c:pt>
                <c:pt idx="5">
                  <c:v>1</c:v>
                </c:pt>
                <c:pt idx="6">
                  <c:v>1</c:v>
                </c:pt>
                <c:pt idx="7">
                  <c:v>0.3</c:v>
                </c:pt>
              </c:numCache>
            </c:numRef>
          </c:val>
          <c:extLst>
            <c:ext xmlns:c16="http://schemas.microsoft.com/office/drawing/2014/chart" uri="{C3380CC4-5D6E-409C-BE32-E72D297353CC}">
              <c16:uniqueId val="{00000000-1333-480E-B2F2-1F58E3F5FD10}"/>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333-480E-B2F2-1F58E3F5FD10}"/>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333-480E-B2F2-1F58E3F5FD10}"/>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333-480E-B2F2-1F58E3F5FD10}"/>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333-480E-B2F2-1F58E3F5FD10}"/>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333-480E-B2F2-1F58E3F5FD10}"/>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333-480E-B2F2-1F58E3F5FD10}"/>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333-480E-B2F2-1F58E3F5FD10}"/>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333-480E-B2F2-1F58E3F5FD10}"/>
                </c:ext>
              </c:extLst>
            </c:dLbl>
            <c:dLbl>
              <c:idx val="8"/>
              <c:layout>
                <c:manualLayout>
                  <c:x val="8.1133137062237838E-17"/>
                  <c:y val="-1.9405407614788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333-480E-B2F2-1F58E3F5FD10}"/>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333-480E-B2F2-1F58E3F5FD10}"/>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333-480E-B2F2-1F58E3F5FD10}"/>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GrafDSE!$B$5:$B$12</c:f>
              <c:strCache>
                <c:ptCount val="8"/>
                <c:pt idx="0">
                  <c:v>P1.Módulo de Seguimiento a PQD.</c:v>
                </c:pt>
                <c:pt idx="1">
                  <c:v>P2.Informes de resultados de efectividad de la gestión pública (cumplimiento de las metas e indicadores asociados al PQD)</c:v>
                </c:pt>
                <c:pt idx="2">
                  <c:v>P3.Informe final de ODM</c:v>
                </c:pt>
                <c:pt idx="3">
                  <c:v>P4.Agenda Nacional de ODS.</c:v>
                </c:pt>
                <c:pt idx="4">
                  <c:v>P5.Módulo de Seguimiento a ODS.</c:v>
                </c:pt>
                <c:pt idx="5">
                  <c:v>P6.Módulo para el Seguimiento periódico de los avances en la medición de la pobreza multidimensional.</c:v>
                </c:pt>
                <c:pt idx="6">
                  <c:v>P7.Informes de monitoreo de indicadores y evaluación de proyectos de Corporación Reto del Milenio</c:v>
                </c:pt>
                <c:pt idx="7">
                  <c:v>P8.Diseño del Subsistema de Evaluación del PQD.</c:v>
                </c:pt>
              </c:strCache>
            </c:strRef>
          </c:cat>
          <c:val>
            <c:numRef>
              <c:f>GrafDSE!$D$5:$D$12</c:f>
              <c:numCache>
                <c:formatCode>0.00</c:formatCode>
                <c:ptCount val="8"/>
                <c:pt idx="0">
                  <c:v>1</c:v>
                </c:pt>
                <c:pt idx="1">
                  <c:v>1</c:v>
                </c:pt>
                <c:pt idx="2">
                  <c:v>1</c:v>
                </c:pt>
                <c:pt idx="3">
                  <c:v>1</c:v>
                </c:pt>
                <c:pt idx="4">
                  <c:v>0</c:v>
                </c:pt>
                <c:pt idx="5">
                  <c:v>1</c:v>
                </c:pt>
                <c:pt idx="6">
                  <c:v>1</c:v>
                </c:pt>
                <c:pt idx="7">
                  <c:v>0.3</c:v>
                </c:pt>
              </c:numCache>
            </c:numRef>
          </c:val>
          <c:smooth val="0"/>
          <c:extLst>
            <c:ext xmlns:c16="http://schemas.microsoft.com/office/drawing/2014/chart" uri="{C3380CC4-5D6E-409C-BE32-E72D297353CC}">
              <c16:uniqueId val="{0000000C-1333-480E-B2F2-1F58E3F5FD10}"/>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COOPERACIÓN INTERNACIONAL</a:t>
            </a:r>
          </a:p>
        </c:rich>
      </c:tx>
      <c:layout>
        <c:manualLayout>
          <c:xMode val="edge"/>
          <c:yMode val="edge"/>
          <c:x val="0.24332504858298507"/>
          <c:y val="1.8616904850673705E-2"/>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GrafDCI!$B$5:$B$11</c:f>
              <c:strCache>
                <c:ptCount val="7"/>
                <c:pt idx="0">
                  <c:v>P1.Reporte trimestral actualizado del Sistema Operaciones de Cooperación de la Dirección de Cooperación Internacional (SOC-DCI).</c:v>
                </c:pt>
                <c:pt idx="1">
                  <c:v>P2.Instrumentos de alineamiento de la cooperación con las prioridades y procedimientos del GOES</c:v>
                </c:pt>
                <c:pt idx="2">
                  <c:v>P3.Gestión de expedientes por fuente de cooperación internacional</c:v>
                </c:pt>
                <c:pt idx="3">
                  <c:v>P4.Guía/directrices y mecanismos para la movilización de financiamiento externo (Estrategia Nacional de Financiamiento Externo)</c:v>
                </c:pt>
                <c:pt idx="4">
                  <c:v>P5.Documento conceptual de mecanismo y agenda de diálogo entre GOES y SpD en torno a políticas y estrategias sectoriales del GOES</c:v>
                </c:pt>
                <c:pt idx="5">
                  <c:v>P6.Elaboración de propuestas de cooperación internacional para espacios internacionales</c:v>
                </c:pt>
                <c:pt idx="6">
                  <c:v>P7.Marco conceptual y bases del diseño del Sistema Nacional de Cooperación (SNC)</c:v>
                </c:pt>
              </c:strCache>
            </c:strRef>
          </c:cat>
          <c:val>
            <c:numRef>
              <c:f>GrafDCI!$C$5:$C$11</c:f>
              <c:numCache>
                <c:formatCode>0.00</c:formatCode>
                <c:ptCount val="7"/>
                <c:pt idx="0">
                  <c:v>1</c:v>
                </c:pt>
                <c:pt idx="1">
                  <c:v>1</c:v>
                </c:pt>
                <c:pt idx="2">
                  <c:v>1</c:v>
                </c:pt>
                <c:pt idx="3">
                  <c:v>1</c:v>
                </c:pt>
                <c:pt idx="4">
                  <c:v>1</c:v>
                </c:pt>
                <c:pt idx="5">
                  <c:v>1</c:v>
                </c:pt>
                <c:pt idx="6">
                  <c:v>1</c:v>
                </c:pt>
              </c:numCache>
            </c:numRef>
          </c:val>
          <c:extLst>
            <c:ext xmlns:c16="http://schemas.microsoft.com/office/drawing/2014/chart" uri="{C3380CC4-5D6E-409C-BE32-E72D297353CC}">
              <c16:uniqueId val="{00000000-BC28-4E24-8326-71BC92E8E2D2}"/>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C28-4E24-8326-71BC92E8E2D2}"/>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C28-4E24-8326-71BC92E8E2D2}"/>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C28-4E24-8326-71BC92E8E2D2}"/>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C28-4E24-8326-71BC92E8E2D2}"/>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C28-4E24-8326-71BC92E8E2D2}"/>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C28-4E24-8326-71BC92E8E2D2}"/>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C28-4E24-8326-71BC92E8E2D2}"/>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C28-4E24-8326-71BC92E8E2D2}"/>
                </c:ext>
              </c:extLst>
            </c:dLbl>
            <c:dLbl>
              <c:idx val="8"/>
              <c:layout>
                <c:manualLayout>
                  <c:x val="8.1133137062237838E-17"/>
                  <c:y val="-1.9405407614788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C28-4E24-8326-71BC92E8E2D2}"/>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C28-4E24-8326-71BC92E8E2D2}"/>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C28-4E24-8326-71BC92E8E2D2}"/>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GrafDCI!$B$5:$B$11</c:f>
              <c:strCache>
                <c:ptCount val="7"/>
                <c:pt idx="0">
                  <c:v>P1.Reporte trimestral actualizado del Sistema Operaciones de Cooperación de la Dirección de Cooperación Internacional (SOC-DCI).</c:v>
                </c:pt>
                <c:pt idx="1">
                  <c:v>P2.Instrumentos de alineamiento de la cooperación con las prioridades y procedimientos del GOES</c:v>
                </c:pt>
                <c:pt idx="2">
                  <c:v>P3.Gestión de expedientes por fuente de cooperación internacional</c:v>
                </c:pt>
                <c:pt idx="3">
                  <c:v>P4.Guía/directrices y mecanismos para la movilización de financiamiento externo (Estrategia Nacional de Financiamiento Externo)</c:v>
                </c:pt>
                <c:pt idx="4">
                  <c:v>P5.Documento conceptual de mecanismo y agenda de diálogo entre GOES y SpD en torno a políticas y estrategias sectoriales del GOES</c:v>
                </c:pt>
                <c:pt idx="5">
                  <c:v>P6.Elaboración de propuestas de cooperación internacional para espacios internacionales</c:v>
                </c:pt>
                <c:pt idx="6">
                  <c:v>P7.Marco conceptual y bases del diseño del Sistema Nacional de Cooperación (SNC)</c:v>
                </c:pt>
              </c:strCache>
            </c:strRef>
          </c:cat>
          <c:val>
            <c:numRef>
              <c:f>GrafDCI!$D$5:$D$11</c:f>
              <c:numCache>
                <c:formatCode>0.00</c:formatCode>
                <c:ptCount val="7"/>
                <c:pt idx="0">
                  <c:v>1</c:v>
                </c:pt>
                <c:pt idx="1">
                  <c:v>1</c:v>
                </c:pt>
                <c:pt idx="2">
                  <c:v>1</c:v>
                </c:pt>
                <c:pt idx="3">
                  <c:v>1</c:v>
                </c:pt>
                <c:pt idx="4">
                  <c:v>1</c:v>
                </c:pt>
                <c:pt idx="5">
                  <c:v>1</c:v>
                </c:pt>
                <c:pt idx="6">
                  <c:v>0</c:v>
                </c:pt>
              </c:numCache>
            </c:numRef>
          </c:val>
          <c:smooth val="0"/>
          <c:extLst>
            <c:ext xmlns:c16="http://schemas.microsoft.com/office/drawing/2014/chart" uri="{C3380CC4-5D6E-409C-BE32-E72D297353CC}">
              <c16:uniqueId val="{0000000C-BC28-4E24-8326-71BC92E8E2D2}"/>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r>
              <a:rPr lang="es-SV" sz="2400">
                <a:solidFill>
                  <a:srgbClr val="002060"/>
                </a:solidFill>
                <a:latin typeface="Arial Narrow" panose="020B0606020202030204" pitchFamily="34" charset="0"/>
              </a:rPr>
              <a:t>Dirección de COORDINACIÓN DE GOBIERNO</a:t>
            </a:r>
          </a:p>
        </c:rich>
      </c:tx>
      <c:layout>
        <c:manualLayout>
          <c:xMode val="edge"/>
          <c:yMode val="edge"/>
          <c:x val="0.24752038770310175"/>
          <c:y val="1.3765137729811134E-3"/>
        </c:manualLayout>
      </c:layout>
      <c:overlay val="0"/>
      <c:spPr>
        <a:noFill/>
        <a:ln>
          <a:noFill/>
        </a:ln>
        <a:effectLst/>
      </c:spPr>
      <c:txPr>
        <a:bodyPr rot="0" spcFirstLastPara="1" vertOverflow="ellipsis" vert="horz" wrap="square" anchor="t" anchorCtr="0"/>
        <a:lstStyle/>
        <a:p>
          <a:pPr>
            <a:defRPr sz="2400" b="1" i="0" u="none" strike="noStrike" kern="1200" cap="all" spc="150" baseline="0">
              <a:solidFill>
                <a:schemeClr val="tx1">
                  <a:lumMod val="50000"/>
                  <a:lumOff val="50000"/>
                </a:schemeClr>
              </a:solidFill>
              <a:latin typeface="Arial Narrow" panose="020B0606020202030204" pitchFamily="34" charset="0"/>
              <a:ea typeface="+mn-ea"/>
              <a:cs typeface="+mn-cs"/>
            </a:defRPr>
          </a:pPr>
          <a:endParaRPr lang="es-SV"/>
        </a:p>
      </c:txPr>
    </c:title>
    <c:autoTitleDeleted val="0"/>
    <c:plotArea>
      <c:layout/>
      <c:barChart>
        <c:barDir val="col"/>
        <c:grouping val="clustered"/>
        <c:varyColors val="0"/>
        <c:ser>
          <c:idx val="0"/>
          <c:order val="0"/>
          <c:tx>
            <c:v>Meta del producto</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cat>
            <c:strRef>
              <c:f>GrafDCG!$B$5:$B$14</c:f>
              <c:strCache>
                <c:ptCount val="10"/>
                <c:pt idx="0">
                  <c:v>P1.Normativa para el funcionamiento de los GG</c:v>
                </c:pt>
                <c:pt idx="1">
                  <c:v>P2.Planes Estratégicos de los Gabinetes orientados a resultados</c:v>
                </c:pt>
                <c:pt idx="2">
                  <c:v>P3.Gestión de las sesiones de Gabinete y equipos técnicos de los GG</c:v>
                </c:pt>
                <c:pt idx="3">
                  <c:v>P4.Mejora de las capacidades de coordinación  de los GG</c:v>
                </c:pt>
                <c:pt idx="4">
                  <c:v>P5.Información periódica sobre avances  de los objetivos del PQD</c:v>
                </c:pt>
                <c:pt idx="5">
                  <c:v>P6.Información periódica a coordinadores/as de GG, sobre acuerdos de los Consejos Nacionales</c:v>
                </c:pt>
                <c:pt idx="6">
                  <c:v>P7.Seguimiento a los acuerdos de los Consejos de Ministros</c:v>
                </c:pt>
                <c:pt idx="7">
                  <c:v>P8.Carnetización de las víctimas identificadas en el Registro</c:v>
                </c:pt>
                <c:pt idx="8">
                  <c:v>P9.Coordinación y seguimiento del programa de reparaciones de El Mozote</c:v>
                </c:pt>
                <c:pt idx="9">
                  <c:v>P10.Coordinación y seguimiento del programa Deportes por la Vida</c:v>
                </c:pt>
              </c:strCache>
            </c:strRef>
          </c:cat>
          <c:val>
            <c:numRef>
              <c:f>GrafDCG!$C$5:$C$14</c:f>
              <c:numCache>
                <c:formatCode>0.00</c:formatCode>
                <c:ptCount val="10"/>
                <c:pt idx="0">
                  <c:v>1</c:v>
                </c:pt>
                <c:pt idx="1">
                  <c:v>1</c:v>
                </c:pt>
                <c:pt idx="2">
                  <c:v>1</c:v>
                </c:pt>
                <c:pt idx="3">
                  <c:v>1</c:v>
                </c:pt>
                <c:pt idx="4">
                  <c:v>1</c:v>
                </c:pt>
                <c:pt idx="5">
                  <c:v>1</c:v>
                </c:pt>
                <c:pt idx="6">
                  <c:v>1</c:v>
                </c:pt>
                <c:pt idx="7">
                  <c:v>1</c:v>
                </c:pt>
                <c:pt idx="8">
                  <c:v>1</c:v>
                </c:pt>
                <c:pt idx="9">
                  <c:v>1</c:v>
                </c:pt>
              </c:numCache>
            </c:numRef>
          </c:val>
          <c:extLst>
            <c:ext xmlns:c16="http://schemas.microsoft.com/office/drawing/2014/chart" uri="{C3380CC4-5D6E-409C-BE32-E72D297353CC}">
              <c16:uniqueId val="{00000000-3179-4446-B81C-CEB62ED5935B}"/>
            </c:ext>
          </c:extLst>
        </c:ser>
        <c:dLbls>
          <c:showLegendKey val="0"/>
          <c:showVal val="0"/>
          <c:showCatName val="0"/>
          <c:showSerName val="0"/>
          <c:showPercent val="0"/>
          <c:showBubbleSize val="0"/>
        </c:dLbls>
        <c:gapWidth val="150"/>
        <c:axId val="843472655"/>
        <c:axId val="843475983"/>
      </c:barChart>
      <c:lineChart>
        <c:grouping val="standard"/>
        <c:varyColors val="0"/>
        <c:ser>
          <c:idx val="1"/>
          <c:order val="1"/>
          <c:tx>
            <c:v>Avance estimado del producto</c:v>
          </c:tx>
          <c:spPr>
            <a:ln w="28575" cap="rnd">
              <a:solidFill>
                <a:srgbClr val="FF0000"/>
              </a:solidFill>
              <a:round/>
            </a:ln>
            <a:effectLst/>
          </c:spPr>
          <c:marker>
            <c:symbol val="diamond"/>
            <c:size val="7"/>
            <c:spPr>
              <a:solidFill>
                <a:srgbClr val="FF0000"/>
              </a:solidFill>
              <a:ln>
                <a:solidFill>
                  <a:srgbClr val="FF0000"/>
                </a:solidFill>
              </a:ln>
              <a:effectLst/>
            </c:spPr>
          </c:marker>
          <c:dLbls>
            <c:dLbl>
              <c:idx val="0"/>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179-4446-B81C-CEB62ED5935B}"/>
                </c:ext>
              </c:extLst>
            </c:dLbl>
            <c:dLbl>
              <c:idx val="1"/>
              <c:layout>
                <c:manualLayout>
                  <c:x val="5.4126940189644177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179-4446-B81C-CEB62ED5935B}"/>
                </c:ext>
              </c:extLst>
            </c:dLbl>
            <c:dLbl>
              <c:idx val="2"/>
              <c:layout>
                <c:manualLayout>
                  <c:x val="0"/>
                  <c:y val="-1.7335561703764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179-4446-B81C-CEB62ED5935B}"/>
                </c:ext>
              </c:extLst>
            </c:dLbl>
            <c:dLbl>
              <c:idx val="3"/>
              <c:layout>
                <c:manualLayout>
                  <c:x val="7.1574795861566089E-3"/>
                  <c:y val="-1.6098867301905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179-4446-B81C-CEB62ED5935B}"/>
                </c:ext>
              </c:extLst>
            </c:dLbl>
            <c:dLbl>
              <c:idx val="4"/>
              <c:layout>
                <c:manualLayout>
                  <c:x val="7.6636377423295178E-4"/>
                  <c:y val="-1.3405542090351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179-4446-B81C-CEB62ED5935B}"/>
                </c:ext>
              </c:extLst>
            </c:dLbl>
            <c:dLbl>
              <c:idx val="5"/>
              <c:layout>
                <c:manualLayout>
                  <c:x val="-4.7523592540946102E-3"/>
                  <c:y val="-1.5572487303321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179-4446-B81C-CEB62ED5935B}"/>
                </c:ext>
              </c:extLst>
            </c:dLbl>
            <c:dLbl>
              <c:idx val="6"/>
              <c:layout>
                <c:manualLayout>
                  <c:x val="1.1125871628816278E-3"/>
                  <c:y val="-2.1292958753862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179-4446-B81C-CEB62ED5935B}"/>
                </c:ext>
              </c:extLst>
            </c:dLbl>
            <c:dLbl>
              <c:idx val="7"/>
              <c:layout>
                <c:manualLayout>
                  <c:x val="3.160974016621877E-3"/>
                  <c:y val="-2.1922023173110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179-4446-B81C-CEB62ED5935B}"/>
                </c:ext>
              </c:extLst>
            </c:dLbl>
            <c:dLbl>
              <c:idx val="8"/>
              <c:layout>
                <c:manualLayout>
                  <c:x val="8.1133137062237838E-17"/>
                  <c:y val="-1.9405407614788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179-4446-B81C-CEB62ED5935B}"/>
                </c:ext>
              </c:extLst>
            </c:dLbl>
            <c:dLbl>
              <c:idx val="9"/>
              <c:layout>
                <c:manualLayout>
                  <c:x val="1.046868235970682E-2"/>
                  <c:y val="1.4764813189589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179-4446-B81C-CEB62ED5935B}"/>
                </c:ext>
              </c:extLst>
            </c:dLbl>
            <c:dLbl>
              <c:idx val="12"/>
              <c:layout>
                <c:manualLayout>
                  <c:x val="9.5962921630647034E-3"/>
                  <c:y val="1.640534798843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179-4446-B81C-CEB62ED5935B}"/>
                </c:ext>
              </c:extLst>
            </c:dLbl>
            <c:spPr>
              <a:noFill/>
              <a:ln>
                <a:noFill/>
              </a:ln>
              <a:effectLst/>
            </c:spPr>
            <c:txPr>
              <a:bodyPr rot="0" spcFirstLastPara="1" vertOverflow="ellipsis" vert="horz" wrap="square" lIns="38100" tIns="19050" rIns="38100" bIns="19050" anchor="ctr" anchorCtr="1">
                <a:spAutoFit/>
              </a:bodyPr>
              <a:lstStyle/>
              <a:p>
                <a:pPr>
                  <a:defRPr sz="1100" b="1" i="1" u="none" strike="noStrike" kern="1200" baseline="0">
                    <a:solidFill>
                      <a:srgbClr val="C00000"/>
                    </a:solidFill>
                    <a:latin typeface="Arial Narrow" panose="020B0606020202030204" pitchFamily="34" charset="0"/>
                    <a:ea typeface="+mn-ea"/>
                    <a:cs typeface="+mn-cs"/>
                  </a:defRPr>
                </a:pPr>
                <a:endParaRPr lang="es-SV"/>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GrafDCG!$B$5:$B$14</c:f>
              <c:strCache>
                <c:ptCount val="10"/>
                <c:pt idx="0">
                  <c:v>P1.Normativa para el funcionamiento de los GG</c:v>
                </c:pt>
                <c:pt idx="1">
                  <c:v>P2.Planes Estratégicos de los Gabinetes orientados a resultados</c:v>
                </c:pt>
                <c:pt idx="2">
                  <c:v>P3.Gestión de las sesiones de Gabinete y equipos técnicos de los GG</c:v>
                </c:pt>
                <c:pt idx="3">
                  <c:v>P4.Mejora de las capacidades de coordinación  de los GG</c:v>
                </c:pt>
                <c:pt idx="4">
                  <c:v>P5.Información periódica sobre avances  de los objetivos del PQD</c:v>
                </c:pt>
                <c:pt idx="5">
                  <c:v>P6.Información periódica a coordinadores/as de GG, sobre acuerdos de los Consejos Nacionales</c:v>
                </c:pt>
                <c:pt idx="6">
                  <c:v>P7.Seguimiento a los acuerdos de los Consejos de Ministros</c:v>
                </c:pt>
                <c:pt idx="7">
                  <c:v>P8.Carnetización de las víctimas identificadas en el Registro</c:v>
                </c:pt>
                <c:pt idx="8">
                  <c:v>P9.Coordinación y seguimiento del programa de reparaciones de El Mozote</c:v>
                </c:pt>
                <c:pt idx="9">
                  <c:v>P10.Coordinación y seguimiento del programa Deportes por la Vida</c:v>
                </c:pt>
              </c:strCache>
            </c:strRef>
          </c:cat>
          <c:val>
            <c:numRef>
              <c:f>GrafDCG!$D$5:$D$14</c:f>
              <c:numCache>
                <c:formatCode>0.00</c:formatCode>
                <c:ptCount val="10"/>
                <c:pt idx="0">
                  <c:v>0.5</c:v>
                </c:pt>
                <c:pt idx="1">
                  <c:v>0.2</c:v>
                </c:pt>
                <c:pt idx="2">
                  <c:v>1</c:v>
                </c:pt>
                <c:pt idx="3">
                  <c:v>0.8</c:v>
                </c:pt>
                <c:pt idx="4">
                  <c:v>1</c:v>
                </c:pt>
                <c:pt idx="5">
                  <c:v>0</c:v>
                </c:pt>
                <c:pt idx="6">
                  <c:v>0</c:v>
                </c:pt>
                <c:pt idx="7">
                  <c:v>0.5</c:v>
                </c:pt>
                <c:pt idx="8">
                  <c:v>0.8</c:v>
                </c:pt>
                <c:pt idx="9">
                  <c:v>0.8</c:v>
                </c:pt>
              </c:numCache>
            </c:numRef>
          </c:val>
          <c:smooth val="0"/>
          <c:extLst>
            <c:ext xmlns:c16="http://schemas.microsoft.com/office/drawing/2014/chart" uri="{C3380CC4-5D6E-409C-BE32-E72D297353CC}">
              <c16:uniqueId val="{0000000C-3179-4446-B81C-CEB62ED5935B}"/>
            </c:ext>
          </c:extLst>
        </c:ser>
        <c:dLbls>
          <c:showLegendKey val="0"/>
          <c:showVal val="0"/>
          <c:showCatName val="0"/>
          <c:showSerName val="0"/>
          <c:showPercent val="0"/>
          <c:showBubbleSize val="0"/>
        </c:dLbls>
        <c:marker val="1"/>
        <c:smooth val="0"/>
        <c:axId val="843474735"/>
        <c:axId val="843470159"/>
      </c:lineChart>
      <c:catAx>
        <c:axId val="843472655"/>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0" spcFirstLastPara="1" vertOverflow="ellipsis" wrap="square" anchor="ctr" anchorCtr="0"/>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5983"/>
        <c:crosses val="autoZero"/>
        <c:auto val="1"/>
        <c:lblAlgn val="ctr"/>
        <c:lblOffset val="100"/>
        <c:noMultiLvlLbl val="0"/>
      </c:catAx>
      <c:valAx>
        <c:axId val="843475983"/>
        <c:scaling>
          <c:orientation val="minMax"/>
          <c:max val="1"/>
        </c:scaling>
        <c:delete val="0"/>
        <c:axPos val="l"/>
        <c:majorGridlines>
          <c:spPr>
            <a:ln>
              <a:solidFill>
                <a:schemeClr val="tx1">
                  <a:lumMod val="15000"/>
                  <a:lumOff val="85000"/>
                </a:schemeClr>
              </a:solidFill>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2655"/>
        <c:crosses val="autoZero"/>
        <c:crossBetween val="between"/>
      </c:valAx>
      <c:valAx>
        <c:axId val="843470159"/>
        <c:scaling>
          <c:orientation val="minMax"/>
          <c:max val="1"/>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Narrow" panose="020B0606020202030204" pitchFamily="34" charset="0"/>
                <a:ea typeface="+mn-ea"/>
                <a:cs typeface="+mn-cs"/>
              </a:defRPr>
            </a:pPr>
            <a:endParaRPr lang="es-SV"/>
          </a:p>
        </c:txPr>
        <c:crossAx val="843474735"/>
        <c:crosses val="max"/>
        <c:crossBetween val="between"/>
      </c:valAx>
      <c:catAx>
        <c:axId val="843474735"/>
        <c:scaling>
          <c:orientation val="minMax"/>
        </c:scaling>
        <c:delete val="1"/>
        <c:axPos val="b"/>
        <c:numFmt formatCode="General" sourceLinked="1"/>
        <c:majorTickMark val="none"/>
        <c:minorTickMark val="none"/>
        <c:tickLblPos val="nextTo"/>
        <c:crossAx val="8434701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s-SV"/>
        </a:p>
      </c:txPr>
    </c:legend>
    <c:plotVisOnly val="1"/>
    <c:dispBlanksAs val="gap"/>
    <c:showDLblsOverMax val="0"/>
  </c:chart>
  <c:spPr>
    <a:noFill/>
    <a:ln>
      <a:noFill/>
    </a:ln>
    <a:effectLst/>
  </c:spPr>
  <c:txPr>
    <a:bodyPr/>
    <a:lstStyle/>
    <a:p>
      <a:pPr>
        <a:defRPr/>
      </a:pPr>
      <a:endParaRPr lang="es-SV"/>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32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cap="flat" cmpd="sng" algn="ctr">
        <a:solidFill>
          <a:schemeClr val="tx1">
            <a:lumMod val="65000"/>
            <a:lumOff val="35000"/>
          </a:schemeClr>
        </a:solidFill>
        <a:round/>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15875" cap="flat"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SV"/>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CF1EB8-7340-41BA-A41C-2F15A7545698}" type="datetimeFigureOut">
              <a:rPr lang="es-SV" smtClean="0"/>
              <a:t>29/03/2017</a:t>
            </a:fld>
            <a:endParaRPr lang="es-SV"/>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SV"/>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SV"/>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0538E-D9C2-4ED5-BBFE-58CCF7DD7B4B}" type="slidenum">
              <a:rPr lang="es-SV" smtClean="0"/>
              <a:t>‹Nº›</a:t>
            </a:fld>
            <a:endParaRPr lang="es-SV"/>
          </a:p>
        </p:txBody>
      </p:sp>
    </p:spTree>
    <p:extLst>
      <p:ext uri="{BB962C8B-B14F-4D97-AF65-F5344CB8AC3E}">
        <p14:creationId xmlns:p14="http://schemas.microsoft.com/office/powerpoint/2010/main" val="863245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SV"/>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SV"/>
          </a:p>
        </p:txBody>
      </p:sp>
      <p:sp>
        <p:nvSpPr>
          <p:cNvPr id="4" name="Marcador de fecha 3"/>
          <p:cNvSpPr>
            <a:spLocks noGrp="1"/>
          </p:cNvSpPr>
          <p:nvPr>
            <p:ph type="dt" sz="half" idx="10"/>
          </p:nvPr>
        </p:nvSpPr>
        <p:spPr/>
        <p:txBody>
          <a:bodyPr/>
          <a:lstStyle/>
          <a:p>
            <a:fld id="{757B5146-833F-4E0E-A318-29475889E66C}" type="datetime1">
              <a:rPr lang="es-SV" smtClean="0"/>
              <a:t>29/03/2017</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1852642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10"/>
          </p:nvPr>
        </p:nvSpPr>
        <p:spPr/>
        <p:txBody>
          <a:bodyPr/>
          <a:lstStyle/>
          <a:p>
            <a:fld id="{7D59741E-5155-45A1-B25E-E81E570E1655}" type="datetime1">
              <a:rPr lang="es-SV" smtClean="0"/>
              <a:t>29/03/2017</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3191610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SV"/>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10"/>
          </p:nvPr>
        </p:nvSpPr>
        <p:spPr/>
        <p:txBody>
          <a:bodyPr/>
          <a:lstStyle/>
          <a:p>
            <a:fld id="{856B13B0-3ED0-4A6F-A17F-71605BC71F8A}" type="datetime1">
              <a:rPr lang="es-SV" smtClean="0"/>
              <a:t>29/03/2017</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690512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10"/>
          </p:nvPr>
        </p:nvSpPr>
        <p:spPr/>
        <p:txBody>
          <a:bodyPr/>
          <a:lstStyle/>
          <a:p>
            <a:fld id="{3051E724-AB76-4F00-B8C3-012277D80FC5}" type="datetime1">
              <a:rPr lang="es-SV" smtClean="0"/>
              <a:t>29/03/2017</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1348621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SV"/>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602E004D-CFEC-4A1F-BF92-20B15A5EB53C}" type="datetime1">
              <a:rPr lang="es-SV" smtClean="0"/>
              <a:t>29/03/2017</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2091533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5" name="Marcador de fecha 4"/>
          <p:cNvSpPr>
            <a:spLocks noGrp="1"/>
          </p:cNvSpPr>
          <p:nvPr>
            <p:ph type="dt" sz="half" idx="10"/>
          </p:nvPr>
        </p:nvSpPr>
        <p:spPr/>
        <p:txBody>
          <a:bodyPr/>
          <a:lstStyle/>
          <a:p>
            <a:fld id="{305FE44A-3C06-40A9-B042-D01776BBA28E}" type="datetime1">
              <a:rPr lang="es-SV" smtClean="0"/>
              <a:t>29/03/2017</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315049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SV"/>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7" name="Marcador de fecha 6"/>
          <p:cNvSpPr>
            <a:spLocks noGrp="1"/>
          </p:cNvSpPr>
          <p:nvPr>
            <p:ph type="dt" sz="half" idx="10"/>
          </p:nvPr>
        </p:nvSpPr>
        <p:spPr/>
        <p:txBody>
          <a:bodyPr/>
          <a:lstStyle/>
          <a:p>
            <a:fld id="{96053721-0E1E-41F7-9ED8-1545BD601BE8}" type="datetime1">
              <a:rPr lang="es-SV" smtClean="0"/>
              <a:t>29/03/2017</a:t>
            </a:fld>
            <a:endParaRPr lang="es-SV"/>
          </a:p>
        </p:txBody>
      </p:sp>
      <p:sp>
        <p:nvSpPr>
          <p:cNvPr id="8" name="Marcador de pie de página 7"/>
          <p:cNvSpPr>
            <a:spLocks noGrp="1"/>
          </p:cNvSpPr>
          <p:nvPr>
            <p:ph type="ftr" sz="quarter" idx="11"/>
          </p:nvPr>
        </p:nvSpPr>
        <p:spPr/>
        <p:txBody>
          <a:bodyPr/>
          <a:lstStyle/>
          <a:p>
            <a:endParaRPr lang="es-SV"/>
          </a:p>
        </p:txBody>
      </p:sp>
      <p:sp>
        <p:nvSpPr>
          <p:cNvPr id="9" name="Marcador de número de diapositiva 8"/>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2736089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fecha 2"/>
          <p:cNvSpPr>
            <a:spLocks noGrp="1"/>
          </p:cNvSpPr>
          <p:nvPr>
            <p:ph type="dt" sz="half" idx="10"/>
          </p:nvPr>
        </p:nvSpPr>
        <p:spPr/>
        <p:txBody>
          <a:bodyPr/>
          <a:lstStyle/>
          <a:p>
            <a:fld id="{E8A6E33D-4A89-4BC6-BAB9-DC5507B1E95B}" type="datetime1">
              <a:rPr lang="es-SV" smtClean="0"/>
              <a:t>29/03/2017</a:t>
            </a:fld>
            <a:endParaRPr lang="es-SV"/>
          </a:p>
        </p:txBody>
      </p:sp>
      <p:sp>
        <p:nvSpPr>
          <p:cNvPr id="4" name="Marcador de pie de página 3"/>
          <p:cNvSpPr>
            <a:spLocks noGrp="1"/>
          </p:cNvSpPr>
          <p:nvPr>
            <p:ph type="ftr" sz="quarter" idx="11"/>
          </p:nvPr>
        </p:nvSpPr>
        <p:spPr/>
        <p:txBody>
          <a:bodyPr/>
          <a:lstStyle/>
          <a:p>
            <a:endParaRPr lang="es-SV"/>
          </a:p>
        </p:txBody>
      </p:sp>
      <p:sp>
        <p:nvSpPr>
          <p:cNvPr id="5" name="Marcador de número de diapositiva 4"/>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1824637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90BE1E9-E853-4F3A-B3ED-39D8E8435BAA}" type="datetime1">
              <a:rPr lang="es-SV" smtClean="0"/>
              <a:t>29/03/2017</a:t>
            </a:fld>
            <a:endParaRPr lang="es-SV"/>
          </a:p>
        </p:txBody>
      </p:sp>
      <p:sp>
        <p:nvSpPr>
          <p:cNvPr id="3" name="Marcador de pie de página 2"/>
          <p:cNvSpPr>
            <a:spLocks noGrp="1"/>
          </p:cNvSpPr>
          <p:nvPr>
            <p:ph type="ftr" sz="quarter" idx="11"/>
          </p:nvPr>
        </p:nvSpPr>
        <p:spPr/>
        <p:txBody>
          <a:bodyPr/>
          <a:lstStyle/>
          <a:p>
            <a:endParaRPr lang="es-SV"/>
          </a:p>
        </p:txBody>
      </p:sp>
      <p:sp>
        <p:nvSpPr>
          <p:cNvPr id="4" name="Marcador de número de diapositiva 3"/>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1210243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SV"/>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BBEC4D65-DFC2-41C9-A687-5833834C0384}" type="datetime1">
              <a:rPr lang="es-SV" smtClean="0"/>
              <a:t>29/03/2017</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1651933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SV"/>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SV"/>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F2EAB743-4843-48D9-82F0-44F0F4080DFD}" type="datetime1">
              <a:rPr lang="es-SV" smtClean="0"/>
              <a:t>29/03/2017</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1DC769F2-3E44-47DA-B36F-D459FE1EF56A}" type="slidenum">
              <a:rPr lang="es-SV" smtClean="0"/>
              <a:t>‹Nº›</a:t>
            </a:fld>
            <a:endParaRPr lang="es-SV"/>
          </a:p>
        </p:txBody>
      </p:sp>
    </p:spTree>
    <p:extLst>
      <p:ext uri="{BB962C8B-B14F-4D97-AF65-F5344CB8AC3E}">
        <p14:creationId xmlns:p14="http://schemas.microsoft.com/office/powerpoint/2010/main" val="982891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SV"/>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4C9C23-FF53-4D9D-AE78-11BCF4B84444}" type="datetime1">
              <a:rPr lang="es-SV" smtClean="0"/>
              <a:t>29/03/2017</a:t>
            </a:fld>
            <a:endParaRPr lang="es-SV"/>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SV"/>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C769F2-3E44-47DA-B36F-D459FE1EF56A}" type="slidenum">
              <a:rPr lang="es-SV" smtClean="0"/>
              <a:t>‹Nº›</a:t>
            </a:fld>
            <a:endParaRPr lang="es-SV"/>
          </a:p>
        </p:txBody>
      </p:sp>
    </p:spTree>
    <p:extLst>
      <p:ext uri="{BB962C8B-B14F-4D97-AF65-F5344CB8AC3E}">
        <p14:creationId xmlns:p14="http://schemas.microsoft.com/office/powerpoint/2010/main" val="399841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967808" y="1543001"/>
            <a:ext cx="4464496" cy="2331839"/>
          </a:xfrm>
        </p:spPr>
        <p:txBody>
          <a:bodyPr>
            <a:noAutofit/>
          </a:bodyPr>
          <a:lstStyle/>
          <a:p>
            <a:r>
              <a:rPr lang="es-SV" sz="4000" b="1" dirty="0">
                <a:solidFill>
                  <a:schemeClr val="bg1"/>
                </a:solidFill>
              </a:rPr>
              <a:t>PEI </a:t>
            </a:r>
            <a:br>
              <a:rPr lang="es-SV" sz="4000" b="1" dirty="0">
                <a:solidFill>
                  <a:schemeClr val="bg1"/>
                </a:solidFill>
              </a:rPr>
            </a:br>
            <a:r>
              <a:rPr lang="es-SV" sz="4000" b="1" dirty="0">
                <a:solidFill>
                  <a:schemeClr val="bg1"/>
                </a:solidFill>
              </a:rPr>
              <a:t>POA 2016</a:t>
            </a:r>
            <a:br>
              <a:rPr lang="es-SV" sz="4000" b="1" dirty="0">
                <a:solidFill>
                  <a:schemeClr val="bg1"/>
                </a:solidFill>
              </a:rPr>
            </a:br>
            <a:r>
              <a:rPr lang="es-SV" sz="4000" b="1" dirty="0">
                <a:solidFill>
                  <a:schemeClr val="bg1"/>
                </a:solidFill>
              </a:rPr>
              <a:t>OE 5</a:t>
            </a:r>
            <a:br>
              <a:rPr lang="es-SV" sz="4000" b="1" dirty="0">
                <a:solidFill>
                  <a:schemeClr val="bg1"/>
                </a:solidFill>
              </a:rPr>
            </a:br>
            <a:endParaRPr lang="es-SV" sz="4000" b="1" dirty="0"/>
          </a:p>
        </p:txBody>
      </p:sp>
      <p:sp>
        <p:nvSpPr>
          <p:cNvPr id="3" name="2 Subtítulo"/>
          <p:cNvSpPr>
            <a:spLocks noGrp="1"/>
          </p:cNvSpPr>
          <p:nvPr>
            <p:ph type="subTitle" idx="1"/>
          </p:nvPr>
        </p:nvSpPr>
        <p:spPr>
          <a:xfrm>
            <a:off x="3079576" y="2612504"/>
            <a:ext cx="6400800" cy="1752600"/>
          </a:xfrm>
        </p:spPr>
        <p:txBody>
          <a:bodyPr/>
          <a:lstStyle/>
          <a:p>
            <a:endParaRPr lang="es-SV" dirty="0">
              <a:solidFill>
                <a:schemeClr val="bg1"/>
              </a:solidFill>
            </a:endParaRPr>
          </a:p>
          <a:p>
            <a:endParaRPr lang="es-SV" sz="2000" dirty="0">
              <a:solidFill>
                <a:schemeClr val="bg1"/>
              </a:solidFill>
            </a:endParaRPr>
          </a:p>
          <a:p>
            <a:endParaRPr lang="es-SV" sz="2000" dirty="0">
              <a:solidFill>
                <a:schemeClr val="bg1"/>
              </a:solidFill>
            </a:endParaRPr>
          </a:p>
          <a:p>
            <a:r>
              <a:rPr lang="es-SV" sz="2000" dirty="0">
                <a:solidFill>
                  <a:schemeClr val="bg1"/>
                </a:solidFill>
              </a:rPr>
              <a:t>San Salvador,  15 de julio 2016</a:t>
            </a:r>
            <a:endParaRPr lang="es-SV" sz="2000" dirty="0"/>
          </a:p>
        </p:txBody>
      </p:sp>
      <p:cxnSp>
        <p:nvCxnSpPr>
          <p:cNvPr id="5" name="Conector recto 4"/>
          <p:cNvCxnSpPr>
            <a:stCxn id="3" idx="1"/>
            <a:endCxn id="3" idx="3"/>
          </p:cNvCxnSpPr>
          <p:nvPr/>
        </p:nvCxnSpPr>
        <p:spPr>
          <a:xfrm>
            <a:off x="3079576" y="3488804"/>
            <a:ext cx="6400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Imagen 5"/>
          <p:cNvPicPr>
            <a:picLocks noChangeAspect="1"/>
          </p:cNvPicPr>
          <p:nvPr/>
        </p:nvPicPr>
        <p:blipFill rotWithShape="1">
          <a:blip r:embed="rId2"/>
          <a:srcRect l="13187" r="12819"/>
          <a:stretch/>
        </p:blipFill>
        <p:spPr>
          <a:xfrm>
            <a:off x="0" y="0"/>
            <a:ext cx="12192000" cy="6858000"/>
          </a:xfrm>
          <a:prstGeom prst="rect">
            <a:avLst/>
          </a:prstGeom>
        </p:spPr>
      </p:pic>
    </p:spTree>
    <p:extLst>
      <p:ext uri="{BB962C8B-B14F-4D97-AF65-F5344CB8AC3E}">
        <p14:creationId xmlns:p14="http://schemas.microsoft.com/office/powerpoint/2010/main" val="3146002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64540" y="424345"/>
            <a:ext cx="6531429" cy="6126480"/>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10</a:t>
            </a:fld>
            <a:endParaRPr lang="es-SV"/>
          </a:p>
        </p:txBody>
      </p:sp>
      <p:sp>
        <p:nvSpPr>
          <p:cNvPr id="6" name="Rectángulo 5"/>
          <p:cNvSpPr/>
          <p:nvPr/>
        </p:nvSpPr>
        <p:spPr>
          <a:xfrm>
            <a:off x="7007263" y="1448016"/>
            <a:ext cx="5032407" cy="1384995"/>
          </a:xfrm>
          <a:prstGeom prst="rect">
            <a:avLst/>
          </a:prstGeom>
        </p:spPr>
        <p:txBody>
          <a:bodyPr wrap="square">
            <a:spAutoFit/>
          </a:bodyPr>
          <a:lstStyle/>
          <a:p>
            <a:pPr algn="just"/>
            <a:r>
              <a:rPr lang="es-SV" sz="1400" i="1" dirty="0">
                <a:solidFill>
                  <a:srgbClr val="002060"/>
                </a:solidFill>
              </a:rPr>
              <a:t>P1. Hubo retraso en el proceso de elaboración de la propuesta de reforme legal del régimen de la función pública, entre ellos la demora en obtener fondos para la contratación de una consultoría, no obstante lo anterior, la propuesta fue elaborada por el personal de la Dirección y a la fecha se encuentra en proceso de aprobación, una vez se cuente con el aval se iniciarán las tareas de promoción</a:t>
            </a:r>
          </a:p>
        </p:txBody>
      </p:sp>
      <p:sp>
        <p:nvSpPr>
          <p:cNvPr id="7" name="Título 1"/>
          <p:cNvSpPr>
            <a:spLocks noGrp="1"/>
          </p:cNvSpPr>
          <p:nvPr>
            <p:ph type="title"/>
          </p:nvPr>
        </p:nvSpPr>
        <p:spPr>
          <a:xfrm>
            <a:off x="7007263" y="457062"/>
            <a:ext cx="5032408" cy="742149"/>
          </a:xfrm>
          <a:solidFill>
            <a:schemeClr val="accent3"/>
          </a:solidFill>
          <a:ln>
            <a:noFill/>
          </a:ln>
        </p:spPr>
        <p:style>
          <a:lnRef idx="0">
            <a:scrgbClr r="0" g="0" b="0"/>
          </a:lnRef>
          <a:fillRef idx="0">
            <a:scrgbClr r="0" g="0" b="0"/>
          </a:fillRef>
          <a:effectRef idx="0">
            <a:scrgbClr r="0" g="0" b="0"/>
          </a:effectRef>
          <a:fontRef idx="minor">
            <a:schemeClr val="lt1"/>
          </a:fontRef>
        </p:style>
        <p:txBody>
          <a:bodyPr>
            <a:normAutofit fontScale="90000"/>
          </a:bodyPr>
          <a:lstStyle/>
          <a:p>
            <a:r>
              <a:rPr lang="es-SV" sz="2400" dirty="0"/>
              <a:t>Dirección de Relaciones Laborales en el Gobierno</a:t>
            </a:r>
          </a:p>
        </p:txBody>
      </p:sp>
      <p:sp>
        <p:nvSpPr>
          <p:cNvPr id="2" name="Rectángulo 1"/>
          <p:cNvSpPr/>
          <p:nvPr/>
        </p:nvSpPr>
        <p:spPr>
          <a:xfrm>
            <a:off x="7007263" y="3060172"/>
            <a:ext cx="5032407" cy="954107"/>
          </a:xfrm>
          <a:prstGeom prst="rect">
            <a:avLst/>
          </a:prstGeom>
        </p:spPr>
        <p:txBody>
          <a:bodyPr wrap="square">
            <a:spAutoFit/>
          </a:bodyPr>
          <a:lstStyle/>
          <a:p>
            <a:pPr algn="just"/>
            <a:r>
              <a:rPr lang="es-SV" sz="1400" i="1" dirty="0">
                <a:solidFill>
                  <a:srgbClr val="002060"/>
                </a:solidFill>
              </a:rPr>
              <a:t>P4. No hubo disponibilidad de fondos para contratar la consultoría a partir del cual se realizaría el diagnóstico. Se ha diagnosticado a partir de un árbol de problemas el tema de libertad sindical, quedó pendiente un diagnóstico integral del Código de Trabajo.</a:t>
            </a:r>
          </a:p>
        </p:txBody>
      </p:sp>
      <p:sp>
        <p:nvSpPr>
          <p:cNvPr id="10" name="Rectángulo 9"/>
          <p:cNvSpPr/>
          <p:nvPr/>
        </p:nvSpPr>
        <p:spPr>
          <a:xfrm>
            <a:off x="7007264" y="4162112"/>
            <a:ext cx="5032406" cy="2031325"/>
          </a:xfrm>
          <a:prstGeom prst="rect">
            <a:avLst/>
          </a:prstGeom>
        </p:spPr>
        <p:txBody>
          <a:bodyPr wrap="square">
            <a:spAutoFit/>
          </a:bodyPr>
          <a:lstStyle/>
          <a:p>
            <a:pPr algn="just"/>
            <a:r>
              <a:rPr lang="es-SV" sz="1400" i="1" dirty="0">
                <a:solidFill>
                  <a:srgbClr val="002060"/>
                </a:solidFill>
              </a:rPr>
              <a:t>P5. Se socializaron elementos de diagnóstico con el Equipo Interinstitucional, faltó sistematizar las conclusiones y aportes de las discusiones en un documento. La necesidad de dedicar tiempo a otras actividades del plan limitaron continuar con las reuniones y sistematización pendientes.</a:t>
            </a:r>
          </a:p>
          <a:p>
            <a:pPr algn="just"/>
            <a:r>
              <a:rPr lang="es-SV" sz="1400" i="1" dirty="0">
                <a:solidFill>
                  <a:srgbClr val="002060"/>
                </a:solidFill>
              </a:rPr>
              <a:t>Como propuesta de mejora se reactivarán las reuniones de Equipo Interinstitucional y se desarrollarán gestiones para obtener financiamiento para una consultoría que apoye el desarrollo de estas actividades.</a:t>
            </a:r>
          </a:p>
        </p:txBody>
      </p:sp>
    </p:spTree>
    <p:extLst>
      <p:ext uri="{BB962C8B-B14F-4D97-AF65-F5344CB8AC3E}">
        <p14:creationId xmlns:p14="http://schemas.microsoft.com/office/powerpoint/2010/main" val="2061214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1DC769F2-3E44-47DA-B36F-D459FE1EF56A}" type="slidenum">
              <a:rPr lang="es-SV" smtClean="0"/>
              <a:t>11</a:t>
            </a:fld>
            <a:endParaRPr lang="es-SV"/>
          </a:p>
        </p:txBody>
      </p:sp>
      <p:sp>
        <p:nvSpPr>
          <p:cNvPr id="7" name="Título 1"/>
          <p:cNvSpPr>
            <a:spLocks noGrp="1"/>
          </p:cNvSpPr>
          <p:nvPr>
            <p:ph type="title"/>
          </p:nvPr>
        </p:nvSpPr>
        <p:spPr>
          <a:xfrm>
            <a:off x="0" y="307162"/>
            <a:ext cx="5032408" cy="742149"/>
          </a:xfrm>
          <a:solidFill>
            <a:schemeClr val="accent3"/>
          </a:solidFill>
          <a:ln>
            <a:noFill/>
          </a:ln>
        </p:spPr>
        <p:style>
          <a:lnRef idx="0">
            <a:scrgbClr r="0" g="0" b="0"/>
          </a:lnRef>
          <a:fillRef idx="0">
            <a:scrgbClr r="0" g="0" b="0"/>
          </a:fillRef>
          <a:effectRef idx="0">
            <a:scrgbClr r="0" g="0" b="0"/>
          </a:effectRef>
          <a:fontRef idx="minor">
            <a:schemeClr val="lt1"/>
          </a:fontRef>
        </p:style>
        <p:txBody>
          <a:bodyPr>
            <a:normAutofit fontScale="90000"/>
          </a:bodyPr>
          <a:lstStyle/>
          <a:p>
            <a:r>
              <a:rPr lang="es-SV" sz="2400" dirty="0"/>
              <a:t>Dirección de Relaciones Laborales en el Gobierno</a:t>
            </a:r>
          </a:p>
        </p:txBody>
      </p:sp>
      <p:sp>
        <p:nvSpPr>
          <p:cNvPr id="9" name="Rectángulo 8"/>
          <p:cNvSpPr/>
          <p:nvPr/>
        </p:nvSpPr>
        <p:spPr>
          <a:xfrm>
            <a:off x="604602" y="1252323"/>
            <a:ext cx="11057746" cy="1169551"/>
          </a:xfrm>
          <a:prstGeom prst="rect">
            <a:avLst/>
          </a:prstGeom>
        </p:spPr>
        <p:txBody>
          <a:bodyPr wrap="square">
            <a:spAutoFit/>
          </a:bodyPr>
          <a:lstStyle/>
          <a:p>
            <a:pPr algn="just"/>
            <a:r>
              <a:rPr lang="es-SV" sz="1400" i="1" dirty="0">
                <a:solidFill>
                  <a:srgbClr val="002060"/>
                </a:solidFill>
              </a:rPr>
              <a:t>P6. La dedicación a otras actividades impidió concluir la actividad de “Realizar la definición conceptual del sistema de monitoreo de relaciones laborales”; por lo que se encuentra pendiente concluir la modelación de los procesos internos de la Dirección, con el apoyo de la Dirección de Fortalecimiento Institucional, para pasar a la informatización y automatización del mismo. Sin embargo, se realizó el monitoreo de forma manual, utilizando una herramienta básica de Microsoft Excel. Se prevé trabajar al corto plazo en una propuesta conceptual del sistema de monitoreo y coordinar reuniones con Unidad de Informática y Dirección de Fortalecimiento Institucional y Gestión de Calidad. </a:t>
            </a:r>
          </a:p>
        </p:txBody>
      </p:sp>
      <p:sp>
        <p:nvSpPr>
          <p:cNvPr id="8" name="Rectángulo 7"/>
          <p:cNvSpPr/>
          <p:nvPr/>
        </p:nvSpPr>
        <p:spPr>
          <a:xfrm>
            <a:off x="567127" y="2582386"/>
            <a:ext cx="11057746" cy="738664"/>
          </a:xfrm>
          <a:prstGeom prst="rect">
            <a:avLst/>
          </a:prstGeom>
        </p:spPr>
        <p:txBody>
          <a:bodyPr wrap="square">
            <a:spAutoFit/>
          </a:bodyPr>
          <a:lstStyle/>
          <a:p>
            <a:pPr algn="just"/>
            <a:r>
              <a:rPr lang="es-SV" sz="1400" i="1" dirty="0">
                <a:solidFill>
                  <a:srgbClr val="002060"/>
                </a:solidFill>
              </a:rPr>
              <a:t>P8. Hubo retrasos en la instalación de la Red, asociados a la definición del Protocolo de funcionamiento, por lo que sólo se desarrollaron 2 reuniones, la de creación y una más. Asimismo, recién inician las labores de la Red de Relaciones Laborales, por tal motivo todavía no se ha implementado el proceso de recolección de información. </a:t>
            </a:r>
          </a:p>
        </p:txBody>
      </p:sp>
      <p:sp>
        <p:nvSpPr>
          <p:cNvPr id="10" name="Rectángulo 9"/>
          <p:cNvSpPr/>
          <p:nvPr/>
        </p:nvSpPr>
        <p:spPr>
          <a:xfrm>
            <a:off x="604602" y="3493284"/>
            <a:ext cx="11057746" cy="523220"/>
          </a:xfrm>
          <a:prstGeom prst="rect">
            <a:avLst/>
          </a:prstGeom>
        </p:spPr>
        <p:txBody>
          <a:bodyPr wrap="square">
            <a:spAutoFit/>
          </a:bodyPr>
          <a:lstStyle/>
          <a:p>
            <a:pPr algn="just"/>
            <a:r>
              <a:rPr lang="es-SV" sz="1400" i="1" dirty="0">
                <a:solidFill>
                  <a:srgbClr val="002060"/>
                </a:solidFill>
              </a:rPr>
              <a:t>P9. Las actividades estaban planeadas a ejecutarse con recursos provenientes de la cooperación internacional, sin embargo no se tuvo la disponibilidad de los fondos. </a:t>
            </a:r>
          </a:p>
        </p:txBody>
      </p:sp>
      <p:sp>
        <p:nvSpPr>
          <p:cNvPr id="11" name="Rectángulo 10"/>
          <p:cNvSpPr/>
          <p:nvPr/>
        </p:nvSpPr>
        <p:spPr>
          <a:xfrm>
            <a:off x="567127" y="4032265"/>
            <a:ext cx="11057746" cy="954107"/>
          </a:xfrm>
          <a:prstGeom prst="rect">
            <a:avLst/>
          </a:prstGeom>
        </p:spPr>
        <p:txBody>
          <a:bodyPr wrap="square">
            <a:spAutoFit/>
          </a:bodyPr>
          <a:lstStyle/>
          <a:p>
            <a:pPr algn="just"/>
            <a:r>
              <a:rPr lang="es-SV" sz="1400" i="1" dirty="0">
                <a:solidFill>
                  <a:srgbClr val="002060"/>
                </a:solidFill>
              </a:rPr>
              <a:t>P10. Hubo dificultades por la desconfianza de algunas organizaciones para continuar con el esfuerzo y por los limitados tiempos para trabajar en “Elaborar diagnósticos sobre temas de agenda acordados en mesa laboral general”, considerando las otras responsabilidades asumidas. No obstante lo anterior, se elaboró conjuntamente con los sindicatos un árbol de problemas sobre el tema libertad sindical y se propiciaron espacios de diálogo para evaluar la situación en los temas de pensiones, salario mínimo e instancias tripartitas. </a:t>
            </a:r>
          </a:p>
        </p:txBody>
      </p:sp>
      <p:sp>
        <p:nvSpPr>
          <p:cNvPr id="12" name="Rectángulo 11"/>
          <p:cNvSpPr/>
          <p:nvPr/>
        </p:nvSpPr>
        <p:spPr>
          <a:xfrm>
            <a:off x="604601" y="5056207"/>
            <a:ext cx="11020271" cy="523220"/>
          </a:xfrm>
          <a:prstGeom prst="rect">
            <a:avLst/>
          </a:prstGeom>
        </p:spPr>
        <p:txBody>
          <a:bodyPr wrap="square">
            <a:spAutoFit/>
          </a:bodyPr>
          <a:lstStyle/>
          <a:p>
            <a:pPr algn="just"/>
            <a:r>
              <a:rPr lang="es-SV" sz="1400" i="1" dirty="0">
                <a:solidFill>
                  <a:srgbClr val="002060"/>
                </a:solidFill>
              </a:rPr>
              <a:t>P11. El proceso de revisión y corrección del instructivo para la creación y funcionamiento de las Mesas Bilaterales ha tomado más tiempo del esperado por ello no se ha llegado a la fase de instalación de las mismas. </a:t>
            </a:r>
          </a:p>
        </p:txBody>
      </p:sp>
      <p:sp>
        <p:nvSpPr>
          <p:cNvPr id="13" name="Rectángulo 12"/>
          <p:cNvSpPr/>
          <p:nvPr/>
        </p:nvSpPr>
        <p:spPr>
          <a:xfrm>
            <a:off x="567126" y="5661024"/>
            <a:ext cx="11057745" cy="738664"/>
          </a:xfrm>
          <a:prstGeom prst="rect">
            <a:avLst/>
          </a:prstGeom>
        </p:spPr>
        <p:txBody>
          <a:bodyPr wrap="square">
            <a:spAutoFit/>
          </a:bodyPr>
          <a:lstStyle/>
          <a:p>
            <a:pPr algn="just"/>
            <a:r>
              <a:rPr lang="es-SV" sz="1400" i="1" dirty="0">
                <a:solidFill>
                  <a:srgbClr val="002060"/>
                </a:solidFill>
              </a:rPr>
              <a:t>P12. El equipo de la DRLG inició con la elaboración de dicho diagnóstico, posteriormente el Ministerio de Trabajo y Previsión Social tomó el liderazgo de  dicha actividad, quedando como referentes en el desarrollo de la misma, en tal sentido se colaboró con algunos temas entre ellos la parte jurídica y la recopilación de información sobre INSAFORP. </a:t>
            </a:r>
          </a:p>
        </p:txBody>
      </p:sp>
    </p:spTree>
    <p:extLst>
      <p:ext uri="{BB962C8B-B14F-4D97-AF65-F5344CB8AC3E}">
        <p14:creationId xmlns:p14="http://schemas.microsoft.com/office/powerpoint/2010/main" val="2476505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97609" y="767865"/>
            <a:ext cx="11796782" cy="5322269"/>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12</a:t>
            </a:fld>
            <a:endParaRPr lang="es-SV"/>
          </a:p>
        </p:txBody>
      </p:sp>
    </p:spTree>
    <p:extLst>
      <p:ext uri="{BB962C8B-B14F-4D97-AF65-F5344CB8AC3E}">
        <p14:creationId xmlns:p14="http://schemas.microsoft.com/office/powerpoint/2010/main" val="46219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73222" y="923327"/>
            <a:ext cx="11845555" cy="5011346"/>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13</a:t>
            </a:fld>
            <a:endParaRPr lang="es-SV"/>
          </a:p>
        </p:txBody>
      </p:sp>
    </p:spTree>
    <p:extLst>
      <p:ext uri="{BB962C8B-B14F-4D97-AF65-F5344CB8AC3E}">
        <p14:creationId xmlns:p14="http://schemas.microsoft.com/office/powerpoint/2010/main" val="3603408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4105945012"/>
              </p:ext>
            </p:extLst>
          </p:nvPr>
        </p:nvGraphicFramePr>
        <p:xfrm>
          <a:off x="204315" y="191347"/>
          <a:ext cx="11783370" cy="6475305"/>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14</a:t>
            </a:fld>
            <a:endParaRPr lang="es-SV"/>
          </a:p>
        </p:txBody>
      </p:sp>
    </p:spTree>
    <p:extLst>
      <p:ext uri="{BB962C8B-B14F-4D97-AF65-F5344CB8AC3E}">
        <p14:creationId xmlns:p14="http://schemas.microsoft.com/office/powerpoint/2010/main" val="2730519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3431811493"/>
              </p:ext>
            </p:extLst>
          </p:nvPr>
        </p:nvGraphicFramePr>
        <p:xfrm>
          <a:off x="204315" y="891290"/>
          <a:ext cx="11783370" cy="5075419"/>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15</a:t>
            </a:fld>
            <a:endParaRPr lang="es-SV"/>
          </a:p>
        </p:txBody>
      </p:sp>
    </p:spTree>
    <p:extLst>
      <p:ext uri="{BB962C8B-B14F-4D97-AF65-F5344CB8AC3E}">
        <p14:creationId xmlns:p14="http://schemas.microsoft.com/office/powerpoint/2010/main" val="3798642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910249" y="365126"/>
            <a:ext cx="4991941" cy="864068"/>
          </a:xfrm>
          <a:solidFill>
            <a:schemeClr val="accent3"/>
          </a:solidFill>
          <a:ln>
            <a:noFill/>
          </a:ln>
        </p:spPr>
        <p:style>
          <a:lnRef idx="0">
            <a:scrgbClr r="0" g="0" b="0"/>
          </a:lnRef>
          <a:fillRef idx="0">
            <a:scrgbClr r="0" g="0" b="0"/>
          </a:fillRef>
          <a:effectRef idx="0">
            <a:scrgbClr r="0" g="0" b="0"/>
          </a:effectRef>
          <a:fontRef idx="minor">
            <a:schemeClr val="lt1"/>
          </a:fontRef>
        </p:style>
        <p:txBody>
          <a:bodyPr>
            <a:noAutofit/>
          </a:bodyPr>
          <a:lstStyle/>
          <a:p>
            <a:r>
              <a:rPr lang="es-SV" sz="2400" dirty="0"/>
              <a:t>Dirección de Fortalecimiento Institucional y Gestión de Calidad</a:t>
            </a:r>
          </a:p>
        </p:txBody>
      </p:sp>
      <p:pic>
        <p:nvPicPr>
          <p:cNvPr id="5" name="Imagen 4"/>
          <p:cNvPicPr>
            <a:picLocks noChangeAspect="1"/>
          </p:cNvPicPr>
          <p:nvPr/>
        </p:nvPicPr>
        <p:blipFill>
          <a:blip r:embed="rId2"/>
          <a:stretch>
            <a:fillRect/>
          </a:stretch>
        </p:blipFill>
        <p:spPr>
          <a:xfrm>
            <a:off x="424702" y="299176"/>
            <a:ext cx="6091328" cy="6122578"/>
          </a:xfrm>
          <a:prstGeom prst="rect">
            <a:avLst/>
          </a:prstGeom>
        </p:spPr>
      </p:pic>
      <p:sp>
        <p:nvSpPr>
          <p:cNvPr id="8" name="Marcador de contenido 7"/>
          <p:cNvSpPr>
            <a:spLocks noGrp="1"/>
          </p:cNvSpPr>
          <p:nvPr>
            <p:ph idx="1"/>
          </p:nvPr>
        </p:nvSpPr>
        <p:spPr>
          <a:xfrm>
            <a:off x="6910250" y="1825625"/>
            <a:ext cx="5066891" cy="757130"/>
          </a:xfrm>
        </p:spPr>
        <p:txBody>
          <a:bodyPr wrap="square">
            <a:spAutoFit/>
          </a:bodyPr>
          <a:lstStyle/>
          <a:p>
            <a:pPr marL="0" indent="0" algn="just">
              <a:buNone/>
            </a:pPr>
            <a:r>
              <a:rPr lang="es-SV" sz="1600" i="1" dirty="0">
                <a:solidFill>
                  <a:srgbClr val="002060"/>
                </a:solidFill>
              </a:rPr>
              <a:t>P.3 – P.4 – P.5 La concreción de los productos se ha visto afectada por la falta de recursos financieros, por lo que se realizarán gestiones de fondos ante la Cooperación Externa</a:t>
            </a:r>
          </a:p>
        </p:txBody>
      </p:sp>
      <p:sp>
        <p:nvSpPr>
          <p:cNvPr id="9" name="Marcador de número de diapositiva 8"/>
          <p:cNvSpPr>
            <a:spLocks noGrp="1"/>
          </p:cNvSpPr>
          <p:nvPr>
            <p:ph type="sldNum" sz="quarter" idx="12"/>
          </p:nvPr>
        </p:nvSpPr>
        <p:spPr/>
        <p:txBody>
          <a:bodyPr/>
          <a:lstStyle/>
          <a:p>
            <a:fld id="{1DC769F2-3E44-47DA-B36F-D459FE1EF56A}" type="slidenum">
              <a:rPr lang="es-SV" smtClean="0"/>
              <a:t>16</a:t>
            </a:fld>
            <a:endParaRPr lang="es-SV"/>
          </a:p>
        </p:txBody>
      </p:sp>
      <p:sp>
        <p:nvSpPr>
          <p:cNvPr id="10" name="Rectángulo 9"/>
          <p:cNvSpPr/>
          <p:nvPr/>
        </p:nvSpPr>
        <p:spPr>
          <a:xfrm>
            <a:off x="6910251" y="2995788"/>
            <a:ext cx="4991940" cy="978729"/>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P.10 – P.11 Está pendiente una reunión y decisión de Titulares para iniciar el proceso de reforma del MJSP y PNC, por lo cual se realizarán reuniones de alto nivel  y se recalendarizará el trabajo</a:t>
            </a:r>
          </a:p>
        </p:txBody>
      </p:sp>
      <p:sp>
        <p:nvSpPr>
          <p:cNvPr id="11" name="Rectángulo 10"/>
          <p:cNvSpPr/>
          <p:nvPr/>
        </p:nvSpPr>
        <p:spPr>
          <a:xfrm>
            <a:off x="6910250" y="4284930"/>
            <a:ext cx="4991942" cy="757130"/>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P.14. Está pendiente la disponibilidad de recursos para contratación de la consultoría, por lo que se espera dar inicio cuando los fondos financieros estén aprobados.</a:t>
            </a:r>
          </a:p>
        </p:txBody>
      </p:sp>
    </p:spTree>
    <p:extLst>
      <p:ext uri="{BB962C8B-B14F-4D97-AF65-F5344CB8AC3E}">
        <p14:creationId xmlns:p14="http://schemas.microsoft.com/office/powerpoint/2010/main" val="3991193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46325" y="201468"/>
            <a:ext cx="6091328" cy="6455063"/>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17</a:t>
            </a:fld>
            <a:endParaRPr lang="es-SV" dirty="0"/>
          </a:p>
        </p:txBody>
      </p:sp>
      <p:sp>
        <p:nvSpPr>
          <p:cNvPr id="7" name="Rectángulo 6"/>
          <p:cNvSpPr/>
          <p:nvPr/>
        </p:nvSpPr>
        <p:spPr>
          <a:xfrm>
            <a:off x="6886073" y="1543667"/>
            <a:ext cx="5016117" cy="978729"/>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P16. Es necesario una reunión de alto nivel para recalendarizar el trabajo para iniciar en 2017, por lo que se procurará la reunión de alto nivel y que sea nombrado el equipo técnico de trabajo.</a:t>
            </a:r>
          </a:p>
        </p:txBody>
      </p:sp>
      <p:sp>
        <p:nvSpPr>
          <p:cNvPr id="9" name="Rectángulo 8"/>
          <p:cNvSpPr/>
          <p:nvPr/>
        </p:nvSpPr>
        <p:spPr>
          <a:xfrm>
            <a:off x="6886073" y="2671869"/>
            <a:ext cx="5016117" cy="757130"/>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P.20 Está pendiente la disponibilidad de recursos para contratación de la consultoría, por lo que se espera dar inicio cuando los fondos financieros estén aprobados.</a:t>
            </a:r>
          </a:p>
        </p:txBody>
      </p:sp>
      <p:sp>
        <p:nvSpPr>
          <p:cNvPr id="10" name="Título 1"/>
          <p:cNvSpPr txBox="1">
            <a:spLocks/>
          </p:cNvSpPr>
          <p:nvPr/>
        </p:nvSpPr>
        <p:spPr>
          <a:xfrm>
            <a:off x="6910249" y="365126"/>
            <a:ext cx="4991941" cy="864068"/>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SV" sz="2400"/>
              <a:t>Dirección de Fortalecimiento Institucional y Gestión de Calidad</a:t>
            </a:r>
            <a:endParaRPr lang="es-SV" sz="2400" dirty="0"/>
          </a:p>
        </p:txBody>
      </p:sp>
      <p:sp>
        <p:nvSpPr>
          <p:cNvPr id="3" name="Rectángulo 2"/>
          <p:cNvSpPr/>
          <p:nvPr/>
        </p:nvSpPr>
        <p:spPr>
          <a:xfrm>
            <a:off x="6908904" y="3578472"/>
            <a:ext cx="4993285" cy="313932"/>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P21. Actividad fue suspendida </a:t>
            </a:r>
          </a:p>
        </p:txBody>
      </p:sp>
      <p:sp>
        <p:nvSpPr>
          <p:cNvPr id="6" name="Rectángulo 5"/>
          <p:cNvSpPr/>
          <p:nvPr/>
        </p:nvSpPr>
        <p:spPr>
          <a:xfrm>
            <a:off x="6908904" y="4013272"/>
            <a:ext cx="4853036" cy="535531"/>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P23. Los Titulares del MINED no han tomado la decisión de iniciar con este proceso. </a:t>
            </a:r>
          </a:p>
        </p:txBody>
      </p:sp>
      <p:sp>
        <p:nvSpPr>
          <p:cNvPr id="11" name="Rectángulo 10"/>
          <p:cNvSpPr/>
          <p:nvPr/>
        </p:nvSpPr>
        <p:spPr>
          <a:xfrm>
            <a:off x="6886073" y="4580777"/>
            <a:ext cx="4875867" cy="535531"/>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P24 – P25. La concreción de las actividades se ha visto afectada por la falta de recursos financieros</a:t>
            </a:r>
          </a:p>
        </p:txBody>
      </p:sp>
      <p:sp>
        <p:nvSpPr>
          <p:cNvPr id="12" name="Rectángulo 11"/>
          <p:cNvSpPr/>
          <p:nvPr/>
        </p:nvSpPr>
        <p:spPr>
          <a:xfrm>
            <a:off x="6908904" y="5326469"/>
            <a:ext cx="4853036" cy="535531"/>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P30. El ISSS no definió qué procesos trabajarían para darles el seguimiento. </a:t>
            </a:r>
          </a:p>
        </p:txBody>
      </p:sp>
    </p:spTree>
    <p:extLst>
      <p:ext uri="{BB962C8B-B14F-4D97-AF65-F5344CB8AC3E}">
        <p14:creationId xmlns:p14="http://schemas.microsoft.com/office/powerpoint/2010/main" val="378322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72450" y="286617"/>
            <a:ext cx="6091328" cy="6284766"/>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18</a:t>
            </a:fld>
            <a:endParaRPr lang="es-SV"/>
          </a:p>
        </p:txBody>
      </p:sp>
      <p:sp>
        <p:nvSpPr>
          <p:cNvPr id="6" name="Título 1"/>
          <p:cNvSpPr>
            <a:spLocks noGrp="1"/>
          </p:cNvSpPr>
          <p:nvPr>
            <p:ph type="title"/>
          </p:nvPr>
        </p:nvSpPr>
        <p:spPr>
          <a:xfrm>
            <a:off x="6697306" y="377652"/>
            <a:ext cx="5152316" cy="864068"/>
          </a:xfrm>
          <a:solidFill>
            <a:schemeClr val="accent3"/>
          </a:solidFill>
          <a:ln>
            <a:noFill/>
          </a:ln>
        </p:spPr>
        <p:style>
          <a:lnRef idx="0">
            <a:scrgbClr r="0" g="0" b="0"/>
          </a:lnRef>
          <a:fillRef idx="0">
            <a:scrgbClr r="0" g="0" b="0"/>
          </a:fillRef>
          <a:effectRef idx="0">
            <a:scrgbClr r="0" g="0" b="0"/>
          </a:effectRef>
          <a:fontRef idx="minor">
            <a:schemeClr val="lt1"/>
          </a:fontRef>
        </p:style>
        <p:txBody>
          <a:bodyPr>
            <a:noAutofit/>
          </a:bodyPr>
          <a:lstStyle/>
          <a:p>
            <a:r>
              <a:rPr lang="es-SV" sz="2400" dirty="0"/>
              <a:t>Dirección de Fortalecimiento Institucional y Gestión de Calidad</a:t>
            </a:r>
          </a:p>
        </p:txBody>
      </p:sp>
      <p:sp>
        <p:nvSpPr>
          <p:cNvPr id="8" name="Rectángulo 7"/>
          <p:cNvSpPr/>
          <p:nvPr/>
        </p:nvSpPr>
        <p:spPr>
          <a:xfrm>
            <a:off x="6697306" y="1461766"/>
            <a:ext cx="5152316" cy="3264483"/>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P31. El proceso de funcionamiento del Sistema de Trámites Empresariales se diseñó pero MINEC como ejecutor no asumió la coordinación de este, por lo que deberá evaluar qué instancia debería ser el coordinador del SITE</a:t>
            </a:r>
          </a:p>
          <a:p>
            <a:pPr algn="just">
              <a:lnSpc>
                <a:spcPct val="90000"/>
              </a:lnSpc>
              <a:spcBef>
                <a:spcPts val="1000"/>
              </a:spcBef>
              <a:buFont typeface="Arial" panose="020B0604020202020204" pitchFamily="34" charset="0"/>
              <a:buNone/>
            </a:pPr>
            <a:endParaRPr lang="es-SV" sz="1600" i="1" dirty="0">
              <a:solidFill>
                <a:srgbClr val="002060"/>
              </a:solidFill>
            </a:endParaRPr>
          </a:p>
          <a:p>
            <a:pPr algn="just">
              <a:lnSpc>
                <a:spcPct val="90000"/>
              </a:lnSpc>
              <a:spcBef>
                <a:spcPts val="1000"/>
              </a:spcBef>
              <a:buFont typeface="Arial" panose="020B0604020202020204" pitchFamily="34" charset="0"/>
              <a:buNone/>
            </a:pPr>
            <a:r>
              <a:rPr lang="es-SV" sz="1600" i="1" dirty="0">
                <a:solidFill>
                  <a:srgbClr val="002060"/>
                </a:solidFill>
              </a:rPr>
              <a:t>P32. STPP sostendría reuniones con MH para definir roles de cada institución en este proceso. Se sugiere que se realicen reuniones de alto nivel para redefinir el alcance del proceso</a:t>
            </a:r>
          </a:p>
          <a:p>
            <a:pPr algn="just">
              <a:lnSpc>
                <a:spcPct val="90000"/>
              </a:lnSpc>
              <a:spcBef>
                <a:spcPts val="1000"/>
              </a:spcBef>
              <a:buFont typeface="Arial" panose="020B0604020202020204" pitchFamily="34" charset="0"/>
              <a:buNone/>
            </a:pPr>
            <a:endParaRPr lang="es-SV" sz="1600" i="1" dirty="0">
              <a:solidFill>
                <a:srgbClr val="002060"/>
              </a:solidFill>
            </a:endParaRPr>
          </a:p>
          <a:p>
            <a:pPr algn="just">
              <a:lnSpc>
                <a:spcPct val="90000"/>
              </a:lnSpc>
              <a:spcBef>
                <a:spcPts val="1000"/>
              </a:spcBef>
              <a:buFont typeface="Arial" panose="020B0604020202020204" pitchFamily="34" charset="0"/>
              <a:buNone/>
            </a:pPr>
            <a:r>
              <a:rPr lang="es-SV" sz="1600" i="1" dirty="0">
                <a:solidFill>
                  <a:srgbClr val="002060"/>
                </a:solidFill>
              </a:rPr>
              <a:t>P33. Rotación del personal que participaba en el equipo, redefinición de funciones para ellos y trabajo en distintas actividades estratégicas.</a:t>
            </a:r>
          </a:p>
        </p:txBody>
      </p:sp>
      <p:sp>
        <p:nvSpPr>
          <p:cNvPr id="9" name="Rectángulo 8"/>
          <p:cNvSpPr/>
          <p:nvPr/>
        </p:nvSpPr>
        <p:spPr>
          <a:xfrm>
            <a:off x="6697306" y="4970124"/>
            <a:ext cx="5152316" cy="535531"/>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P40. Se transfirieron estas responsabilidades a MINEC por instrucciones del Director</a:t>
            </a:r>
          </a:p>
        </p:txBody>
      </p:sp>
      <p:sp>
        <p:nvSpPr>
          <p:cNvPr id="10" name="Rectángulo 9"/>
          <p:cNvSpPr/>
          <p:nvPr/>
        </p:nvSpPr>
        <p:spPr>
          <a:xfrm>
            <a:off x="6697306" y="5682308"/>
            <a:ext cx="5152316" cy="978729"/>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P43. El OMR aún no ha iniciado la implementación del Registro. Esta actividad es apoyada por la DFIGC. Se propone incidir en la decisión de iniciar la implementación del Registro por parte del OMR.</a:t>
            </a:r>
          </a:p>
        </p:txBody>
      </p:sp>
    </p:spTree>
    <p:extLst>
      <p:ext uri="{BB962C8B-B14F-4D97-AF65-F5344CB8AC3E}">
        <p14:creationId xmlns:p14="http://schemas.microsoft.com/office/powerpoint/2010/main" val="2826444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1DC769F2-3E44-47DA-B36F-D459FE1EF56A}" type="slidenum">
              <a:rPr lang="es-SV" smtClean="0"/>
              <a:t>19</a:t>
            </a:fld>
            <a:endParaRPr lang="es-SV"/>
          </a:p>
        </p:txBody>
      </p:sp>
      <p:sp>
        <p:nvSpPr>
          <p:cNvPr id="6" name="Título 1"/>
          <p:cNvSpPr>
            <a:spLocks noGrp="1"/>
          </p:cNvSpPr>
          <p:nvPr>
            <p:ph type="title"/>
          </p:nvPr>
        </p:nvSpPr>
        <p:spPr>
          <a:xfrm>
            <a:off x="6592866" y="328812"/>
            <a:ext cx="5219178" cy="864068"/>
          </a:xfrm>
          <a:solidFill>
            <a:schemeClr val="accent3"/>
          </a:solidFill>
          <a:ln>
            <a:noFill/>
          </a:ln>
        </p:spPr>
        <p:style>
          <a:lnRef idx="0">
            <a:scrgbClr r="0" g="0" b="0"/>
          </a:lnRef>
          <a:fillRef idx="0">
            <a:scrgbClr r="0" g="0" b="0"/>
          </a:fillRef>
          <a:effectRef idx="0">
            <a:scrgbClr r="0" g="0" b="0"/>
          </a:effectRef>
          <a:fontRef idx="minor">
            <a:schemeClr val="lt1"/>
          </a:fontRef>
        </p:style>
        <p:txBody>
          <a:bodyPr>
            <a:noAutofit/>
          </a:bodyPr>
          <a:lstStyle/>
          <a:p>
            <a:r>
              <a:rPr lang="es-SV" sz="2400" dirty="0"/>
              <a:t>Dirección de Fortalecimiento Institucional y Gestión de Calidad</a:t>
            </a:r>
          </a:p>
        </p:txBody>
      </p:sp>
      <p:sp>
        <p:nvSpPr>
          <p:cNvPr id="7" name="Rectángulo 6"/>
          <p:cNvSpPr/>
          <p:nvPr/>
        </p:nvSpPr>
        <p:spPr>
          <a:xfrm>
            <a:off x="6592866" y="1547637"/>
            <a:ext cx="5219178" cy="978729"/>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P45. Está pendiente la aprobación de la Ley en la Asamblea Legislativa para dar inicio a la divulgación y capacitación sobre el contenido de la Ley de Procedimientos Administrativos.</a:t>
            </a:r>
          </a:p>
        </p:txBody>
      </p:sp>
      <p:sp>
        <p:nvSpPr>
          <p:cNvPr id="8" name="Rectángulo 7"/>
          <p:cNvSpPr/>
          <p:nvPr/>
        </p:nvSpPr>
        <p:spPr>
          <a:xfrm>
            <a:off x="6592866" y="2733321"/>
            <a:ext cx="5219178" cy="535531"/>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P46. La concreción del producto se ha visto afectada por la falta de recursos financieros</a:t>
            </a:r>
          </a:p>
        </p:txBody>
      </p:sp>
      <p:pic>
        <p:nvPicPr>
          <p:cNvPr id="9" name="Imagen 8"/>
          <p:cNvPicPr>
            <a:picLocks noChangeAspect="1"/>
          </p:cNvPicPr>
          <p:nvPr/>
        </p:nvPicPr>
        <p:blipFill>
          <a:blip r:embed="rId2"/>
          <a:stretch>
            <a:fillRect/>
          </a:stretch>
        </p:blipFill>
        <p:spPr>
          <a:xfrm>
            <a:off x="344714" y="328812"/>
            <a:ext cx="5751286" cy="3730313"/>
          </a:xfrm>
          <a:prstGeom prst="rect">
            <a:avLst/>
          </a:prstGeom>
        </p:spPr>
      </p:pic>
      <p:sp>
        <p:nvSpPr>
          <p:cNvPr id="10" name="Rectángulo 9"/>
          <p:cNvSpPr/>
          <p:nvPr/>
        </p:nvSpPr>
        <p:spPr>
          <a:xfrm>
            <a:off x="6592866" y="5205162"/>
            <a:ext cx="5219178" cy="757130"/>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P49. La socialización de Modelos y Reconocimientos con comunidades Profesionales correspondientes y pertinentes se ha visto afectada por la falta de recursos financieros</a:t>
            </a:r>
          </a:p>
        </p:txBody>
      </p:sp>
      <p:sp>
        <p:nvSpPr>
          <p:cNvPr id="11" name="Rectángulo 10"/>
          <p:cNvSpPr/>
          <p:nvPr/>
        </p:nvSpPr>
        <p:spPr>
          <a:xfrm>
            <a:off x="6592866" y="3526043"/>
            <a:ext cx="5219178" cy="1421928"/>
          </a:xfrm>
          <a:prstGeom prst="rect">
            <a:avLst/>
          </a:prstGeom>
        </p:spPr>
        <p:txBody>
          <a:bodyPr vert="horz" wrap="square" lIns="91440" tIns="45720" rIns="91440" bIns="45720" rtlCol="0">
            <a:spAutoFit/>
          </a:bodyPr>
          <a:lstStyle/>
          <a:p>
            <a:pPr algn="just">
              <a:lnSpc>
                <a:spcPct val="90000"/>
              </a:lnSpc>
              <a:spcBef>
                <a:spcPts val="1000"/>
              </a:spcBef>
              <a:buFont typeface="Arial" panose="020B0604020202020204" pitchFamily="34" charset="0"/>
              <a:buNone/>
            </a:pPr>
            <a:r>
              <a:rPr lang="es-SV" sz="1600" i="1" dirty="0">
                <a:solidFill>
                  <a:srgbClr val="002060"/>
                </a:solidFill>
              </a:rPr>
              <a:t>P47. El diseño de Modelo/Metodología y Facilitación de implementación  de Cartas Compromiso en Instituciones de la Red de Calidad incluyendo Cursos - Talleres de la temática ((Ministerio de trabajo - Inspección y Dirección de Migración y Extranjería) fue trasladado a 2017 por solicitud del Ministerio de Trabajo</a:t>
            </a:r>
          </a:p>
        </p:txBody>
      </p:sp>
    </p:spTree>
    <p:extLst>
      <p:ext uri="{BB962C8B-B14F-4D97-AF65-F5344CB8AC3E}">
        <p14:creationId xmlns:p14="http://schemas.microsoft.com/office/powerpoint/2010/main" val="3289878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9848538" cy="1325563"/>
          </a:xfrm>
        </p:spPr>
        <p:style>
          <a:lnRef idx="0">
            <a:schemeClr val="accent5"/>
          </a:lnRef>
          <a:fillRef idx="3">
            <a:schemeClr val="accent5"/>
          </a:fillRef>
          <a:effectRef idx="3">
            <a:schemeClr val="accent5"/>
          </a:effectRef>
          <a:fontRef idx="minor">
            <a:schemeClr val="lt1"/>
          </a:fontRef>
        </p:style>
        <p:txBody>
          <a:bodyPr>
            <a:normAutofit/>
          </a:bodyPr>
          <a:lstStyle/>
          <a:p>
            <a:r>
              <a:rPr lang="es-SV" sz="3600" dirty="0"/>
              <a:t>Consideraciones en la interpretación del informe</a:t>
            </a:r>
          </a:p>
        </p:txBody>
      </p:sp>
      <p:sp>
        <p:nvSpPr>
          <p:cNvPr id="3" name="Marcador de contenido 2"/>
          <p:cNvSpPr>
            <a:spLocks noGrp="1"/>
          </p:cNvSpPr>
          <p:nvPr>
            <p:ph idx="1"/>
          </p:nvPr>
        </p:nvSpPr>
        <p:spPr/>
        <p:txBody>
          <a:bodyPr>
            <a:normAutofit/>
          </a:bodyPr>
          <a:lstStyle/>
          <a:p>
            <a:pPr algn="just"/>
            <a:r>
              <a:rPr lang="es-SV" dirty="0"/>
              <a:t>Periodo de seguimiento: Enero – Diciembre 2016</a:t>
            </a:r>
          </a:p>
          <a:p>
            <a:pPr algn="just"/>
            <a:r>
              <a:rPr lang="es-SV" dirty="0"/>
              <a:t>En la matriz de seguimiento del POA se aplica la colorimetría a las actividades según los siguientes parámetros:</a:t>
            </a:r>
          </a:p>
          <a:p>
            <a:pPr marL="0" indent="0" algn="just">
              <a:buNone/>
            </a:pPr>
            <a:r>
              <a:rPr lang="es-MX" sz="2000" i="1" dirty="0"/>
              <a:t>	El color verde indica que el avance de la meta refleja un porcentaje mayor o igual a 80%, el 	color amarillo muestra una situación de atención pero gestionable con un rango de avance 	superior o igual a  60%,  pero inferior o igual a 79% y el color rojo indica que los avances se 	alejan de la meta esperada, con un porcentaje de avance entre 0 y 59%.</a:t>
            </a:r>
            <a:endParaRPr lang="es-SV" sz="2000" dirty="0"/>
          </a:p>
          <a:p>
            <a:pPr algn="just"/>
            <a:r>
              <a:rPr lang="es-SV" dirty="0"/>
              <a:t>Para las actividades con desviación, se detallará el porcentaje de avance y se enunciarán sus causas  y acciones correctivas a implementar, las cuales pueden ser consultadas con amplitud en la matriz de seguimiento en formato Excel.</a:t>
            </a:r>
          </a:p>
          <a:p>
            <a:pPr algn="just"/>
            <a:endParaRPr lang="es-SV" dirty="0"/>
          </a:p>
        </p:txBody>
      </p:sp>
      <p:sp>
        <p:nvSpPr>
          <p:cNvPr id="4" name="Marcador de número de diapositiva 3"/>
          <p:cNvSpPr>
            <a:spLocks noGrp="1"/>
          </p:cNvSpPr>
          <p:nvPr>
            <p:ph type="sldNum" sz="quarter" idx="12"/>
          </p:nvPr>
        </p:nvSpPr>
        <p:spPr/>
        <p:txBody>
          <a:bodyPr/>
          <a:lstStyle/>
          <a:p>
            <a:fld id="{1DC769F2-3E44-47DA-B36F-D459FE1EF56A}" type="slidenum">
              <a:rPr lang="es-SV" smtClean="0"/>
              <a:t>2</a:t>
            </a:fld>
            <a:endParaRPr lang="es-SV"/>
          </a:p>
        </p:txBody>
      </p:sp>
    </p:spTree>
    <p:extLst>
      <p:ext uri="{BB962C8B-B14F-4D97-AF65-F5344CB8AC3E}">
        <p14:creationId xmlns:p14="http://schemas.microsoft.com/office/powerpoint/2010/main" val="1014984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2180053693"/>
              </p:ext>
            </p:extLst>
          </p:nvPr>
        </p:nvGraphicFramePr>
        <p:xfrm>
          <a:off x="342056" y="822578"/>
          <a:ext cx="11507887" cy="5212844"/>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20</a:t>
            </a:fld>
            <a:endParaRPr lang="es-SV"/>
          </a:p>
        </p:txBody>
      </p:sp>
    </p:spTree>
    <p:extLst>
      <p:ext uri="{BB962C8B-B14F-4D97-AF65-F5344CB8AC3E}">
        <p14:creationId xmlns:p14="http://schemas.microsoft.com/office/powerpoint/2010/main" val="4142283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1290398912"/>
              </p:ext>
            </p:extLst>
          </p:nvPr>
        </p:nvGraphicFramePr>
        <p:xfrm>
          <a:off x="398136" y="251751"/>
          <a:ext cx="11395727" cy="6138597"/>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21</a:t>
            </a:fld>
            <a:endParaRPr lang="es-SV"/>
          </a:p>
        </p:txBody>
      </p:sp>
    </p:spTree>
    <p:extLst>
      <p:ext uri="{BB962C8B-B14F-4D97-AF65-F5344CB8AC3E}">
        <p14:creationId xmlns:p14="http://schemas.microsoft.com/office/powerpoint/2010/main" val="23288819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050503" y="365125"/>
            <a:ext cx="4941197" cy="540097"/>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Gobierno Electrónico</a:t>
            </a:r>
          </a:p>
        </p:txBody>
      </p:sp>
      <p:sp>
        <p:nvSpPr>
          <p:cNvPr id="3" name="Marcador de contenido 2"/>
          <p:cNvSpPr>
            <a:spLocks noGrp="1"/>
          </p:cNvSpPr>
          <p:nvPr>
            <p:ph idx="1"/>
          </p:nvPr>
        </p:nvSpPr>
        <p:spPr>
          <a:xfrm>
            <a:off x="7106637" y="1131489"/>
            <a:ext cx="4885065" cy="2471446"/>
          </a:xfrm>
        </p:spPr>
        <p:txBody>
          <a:bodyPr vert="horz" wrap="square" lIns="91440" tIns="45720" rIns="91440" bIns="45720" rtlCol="0">
            <a:spAutoFit/>
          </a:bodyPr>
          <a:lstStyle/>
          <a:p>
            <a:pPr marL="0" algn="just">
              <a:buNone/>
            </a:pPr>
            <a:r>
              <a:rPr lang="es-SV" sz="1600" i="1" dirty="0">
                <a:solidFill>
                  <a:srgbClr val="002060"/>
                </a:solidFill>
              </a:rPr>
              <a:t>P3. Se obtuvo una lista reducida de aplicaciones pero no se ha dado seguimiento. Se están concentrando esfuerzos en el MINSAL y MINED</a:t>
            </a:r>
          </a:p>
          <a:p>
            <a:pPr marL="0" algn="just">
              <a:buNone/>
            </a:pPr>
            <a:r>
              <a:rPr lang="es-SV" sz="1600" i="1" dirty="0">
                <a:solidFill>
                  <a:srgbClr val="002060"/>
                </a:solidFill>
              </a:rPr>
              <a:t>P4. No se ha logrado contar con financiamiento para adjudicar y ejecutar el diplomado</a:t>
            </a:r>
          </a:p>
          <a:p>
            <a:pPr marL="0" algn="just">
              <a:buNone/>
            </a:pPr>
            <a:r>
              <a:rPr lang="es-SV" sz="1600" i="1" dirty="0">
                <a:solidFill>
                  <a:srgbClr val="002060"/>
                </a:solidFill>
              </a:rPr>
              <a:t>P6. No se han ejecutado acciones en el MINTRAB debido a que se están concentrando esfuerzos en el MINSAL y MINED</a:t>
            </a:r>
          </a:p>
          <a:p>
            <a:pPr marL="0" algn="just">
              <a:buNone/>
            </a:pPr>
            <a:endParaRPr lang="es-SV" sz="1600" i="1" dirty="0">
              <a:solidFill>
                <a:srgbClr val="002060"/>
              </a:solidFill>
            </a:endParaRPr>
          </a:p>
        </p:txBody>
      </p:sp>
      <p:sp>
        <p:nvSpPr>
          <p:cNvPr id="5" name="Marcador de número de diapositiva 4"/>
          <p:cNvSpPr>
            <a:spLocks noGrp="1"/>
          </p:cNvSpPr>
          <p:nvPr>
            <p:ph type="sldNum" sz="quarter" idx="12"/>
          </p:nvPr>
        </p:nvSpPr>
        <p:spPr/>
        <p:txBody>
          <a:bodyPr/>
          <a:lstStyle/>
          <a:p>
            <a:fld id="{1DC769F2-3E44-47DA-B36F-D459FE1EF56A}" type="slidenum">
              <a:rPr lang="es-SV" smtClean="0"/>
              <a:t>22</a:t>
            </a:fld>
            <a:endParaRPr lang="es-SV"/>
          </a:p>
        </p:txBody>
      </p:sp>
      <p:pic>
        <p:nvPicPr>
          <p:cNvPr id="4" name="Imagen 3"/>
          <p:cNvPicPr>
            <a:picLocks noChangeAspect="1"/>
          </p:cNvPicPr>
          <p:nvPr/>
        </p:nvPicPr>
        <p:blipFill>
          <a:blip r:embed="rId3"/>
          <a:stretch>
            <a:fillRect/>
          </a:stretch>
        </p:blipFill>
        <p:spPr>
          <a:xfrm>
            <a:off x="124256" y="247559"/>
            <a:ext cx="6797650" cy="4913988"/>
          </a:xfrm>
          <a:prstGeom prst="rect">
            <a:avLst/>
          </a:prstGeom>
        </p:spPr>
      </p:pic>
      <p:sp>
        <p:nvSpPr>
          <p:cNvPr id="6" name="Rectángulo 5"/>
          <p:cNvSpPr/>
          <p:nvPr/>
        </p:nvSpPr>
        <p:spPr>
          <a:xfrm>
            <a:off x="7106637" y="3321050"/>
            <a:ext cx="4885064" cy="535531"/>
          </a:xfrm>
          <a:prstGeom prst="rect">
            <a:avLst/>
          </a:prstGeom>
        </p:spPr>
        <p:txBody>
          <a:bodyPr vert="horz" wrap="square" lIns="91440" tIns="45720" rIns="91440" bIns="45720" rtlCol="0">
            <a:spAutoFit/>
          </a:bodyPr>
          <a:lstStyle/>
          <a:p>
            <a:pPr indent="-228600" algn="just">
              <a:lnSpc>
                <a:spcPct val="90000"/>
              </a:lnSpc>
              <a:spcBef>
                <a:spcPts val="1000"/>
              </a:spcBef>
              <a:buFont typeface="Arial" panose="020B0604020202020204" pitchFamily="34" charset="0"/>
              <a:buNone/>
            </a:pPr>
            <a:r>
              <a:rPr lang="es-SV" sz="1600" i="1" dirty="0">
                <a:solidFill>
                  <a:srgbClr val="002060"/>
                </a:solidFill>
              </a:rPr>
              <a:t>P7. La iniciativa la está impulsando la Secretaría de Participación Ciudadana, Transparencia y Anticorrupción</a:t>
            </a:r>
          </a:p>
        </p:txBody>
      </p:sp>
      <p:sp>
        <p:nvSpPr>
          <p:cNvPr id="7" name="Rectángulo 6"/>
          <p:cNvSpPr/>
          <p:nvPr/>
        </p:nvSpPr>
        <p:spPr>
          <a:xfrm>
            <a:off x="7106637" y="4610318"/>
            <a:ext cx="4885064" cy="535531"/>
          </a:xfrm>
          <a:prstGeom prst="rect">
            <a:avLst/>
          </a:prstGeom>
        </p:spPr>
        <p:txBody>
          <a:bodyPr vert="horz" wrap="square" lIns="91440" tIns="45720" rIns="91440" bIns="45720" rtlCol="0">
            <a:spAutoFit/>
          </a:bodyPr>
          <a:lstStyle/>
          <a:p>
            <a:pPr indent="-228600" algn="just">
              <a:lnSpc>
                <a:spcPct val="90000"/>
              </a:lnSpc>
              <a:spcBef>
                <a:spcPts val="1000"/>
              </a:spcBef>
              <a:buFont typeface="Arial" panose="020B0604020202020204" pitchFamily="34" charset="0"/>
              <a:buNone/>
            </a:pPr>
            <a:r>
              <a:rPr lang="es-SV" sz="1600" i="1" dirty="0">
                <a:solidFill>
                  <a:srgbClr val="002060"/>
                </a:solidFill>
              </a:rPr>
              <a:t>P14. Está pendiente la elaboración de la política de Firma Electrónica del Gobierno  por parte del MINEC </a:t>
            </a:r>
          </a:p>
        </p:txBody>
      </p:sp>
      <p:sp>
        <p:nvSpPr>
          <p:cNvPr id="8" name="Rectángulo 7"/>
          <p:cNvSpPr/>
          <p:nvPr/>
        </p:nvSpPr>
        <p:spPr>
          <a:xfrm>
            <a:off x="6921906" y="3379054"/>
            <a:ext cx="184731" cy="338554"/>
          </a:xfrm>
          <a:prstGeom prst="rect">
            <a:avLst/>
          </a:prstGeom>
        </p:spPr>
        <p:txBody>
          <a:bodyPr wrap="none">
            <a:spAutoFit/>
          </a:bodyPr>
          <a:lstStyle/>
          <a:p>
            <a:endParaRPr lang="es-SV" sz="1600" i="1" dirty="0">
              <a:solidFill>
                <a:srgbClr val="002060"/>
              </a:solidFill>
            </a:endParaRPr>
          </a:p>
        </p:txBody>
      </p:sp>
      <p:sp>
        <p:nvSpPr>
          <p:cNvPr id="10" name="Rectángulo 9"/>
          <p:cNvSpPr/>
          <p:nvPr/>
        </p:nvSpPr>
        <p:spPr>
          <a:xfrm>
            <a:off x="7078569" y="3956653"/>
            <a:ext cx="4885064" cy="535531"/>
          </a:xfrm>
          <a:prstGeom prst="rect">
            <a:avLst/>
          </a:prstGeom>
        </p:spPr>
        <p:txBody>
          <a:bodyPr vert="horz" wrap="square" lIns="91440" tIns="45720" rIns="91440" bIns="45720" rtlCol="0">
            <a:spAutoFit/>
          </a:bodyPr>
          <a:lstStyle/>
          <a:p>
            <a:pPr indent="-228600" algn="just">
              <a:lnSpc>
                <a:spcPct val="90000"/>
              </a:lnSpc>
              <a:spcBef>
                <a:spcPts val="1000"/>
              </a:spcBef>
              <a:buFont typeface="Arial" panose="020B0604020202020204" pitchFamily="34" charset="0"/>
              <a:buNone/>
            </a:pPr>
            <a:r>
              <a:rPr lang="es-SV" sz="1600" i="1" dirty="0">
                <a:solidFill>
                  <a:srgbClr val="002060"/>
                </a:solidFill>
              </a:rPr>
              <a:t>P13. Aún se esta capacitando personal, razón por la cual todavía no hay servicios en producción.</a:t>
            </a:r>
          </a:p>
        </p:txBody>
      </p:sp>
      <p:sp>
        <p:nvSpPr>
          <p:cNvPr id="11" name="Rectángulo 10"/>
          <p:cNvSpPr/>
          <p:nvPr/>
        </p:nvSpPr>
        <p:spPr>
          <a:xfrm>
            <a:off x="7106637" y="5379753"/>
            <a:ext cx="4885063" cy="978729"/>
          </a:xfrm>
          <a:prstGeom prst="rect">
            <a:avLst/>
          </a:prstGeom>
        </p:spPr>
        <p:txBody>
          <a:bodyPr vert="horz" wrap="square" lIns="91440" tIns="45720" rIns="91440" bIns="45720" rtlCol="0">
            <a:spAutoFit/>
          </a:bodyPr>
          <a:lstStyle/>
          <a:p>
            <a:pPr indent="-228600" algn="just">
              <a:lnSpc>
                <a:spcPct val="90000"/>
              </a:lnSpc>
              <a:spcBef>
                <a:spcPts val="1000"/>
              </a:spcBef>
              <a:buFont typeface="Arial" panose="020B0604020202020204" pitchFamily="34" charset="0"/>
              <a:buNone/>
            </a:pPr>
            <a:r>
              <a:rPr lang="es-SV" sz="1600" i="1" dirty="0">
                <a:solidFill>
                  <a:srgbClr val="002060"/>
                </a:solidFill>
              </a:rPr>
              <a:t>P15. Se están logrando acuerdos con las autoridades, pero toma más tiempo del estimado inicialmente. Asimismo, se han identificado empresas, pero no se cuenta con fondos para hacer contrataciones</a:t>
            </a:r>
          </a:p>
        </p:txBody>
      </p:sp>
    </p:spTree>
    <p:extLst>
      <p:ext uri="{BB962C8B-B14F-4D97-AF65-F5344CB8AC3E}">
        <p14:creationId xmlns:p14="http://schemas.microsoft.com/office/powerpoint/2010/main" val="3373294925"/>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98576" y="365125"/>
            <a:ext cx="6091328" cy="3219422"/>
          </a:xfrm>
          <a:prstGeom prst="rect">
            <a:avLst/>
          </a:prstGeom>
        </p:spPr>
      </p:pic>
      <p:sp>
        <p:nvSpPr>
          <p:cNvPr id="6" name="Marcador de contenido 5"/>
          <p:cNvSpPr>
            <a:spLocks noGrp="1"/>
          </p:cNvSpPr>
          <p:nvPr>
            <p:ph idx="1"/>
          </p:nvPr>
        </p:nvSpPr>
        <p:spPr>
          <a:xfrm>
            <a:off x="6753496" y="1135638"/>
            <a:ext cx="4941197" cy="839198"/>
          </a:xfrm>
        </p:spPr>
        <p:txBody>
          <a:bodyPr>
            <a:normAutofit/>
          </a:bodyPr>
          <a:lstStyle/>
          <a:p>
            <a:pPr marL="0" indent="0" algn="just">
              <a:buNone/>
            </a:pPr>
            <a:r>
              <a:rPr lang="es-SV" sz="1600" i="1" dirty="0">
                <a:solidFill>
                  <a:srgbClr val="002060"/>
                </a:solidFill>
              </a:rPr>
              <a:t>P16. Se están concentrando esfuerzos en el MINSAL y MINED, aún no se han identificado servicios que requieran tramitar pagos.</a:t>
            </a:r>
          </a:p>
        </p:txBody>
      </p:sp>
      <p:sp>
        <p:nvSpPr>
          <p:cNvPr id="7" name="Marcador de número de diapositiva 6"/>
          <p:cNvSpPr>
            <a:spLocks noGrp="1"/>
          </p:cNvSpPr>
          <p:nvPr>
            <p:ph type="sldNum" sz="quarter" idx="12"/>
          </p:nvPr>
        </p:nvSpPr>
        <p:spPr/>
        <p:txBody>
          <a:bodyPr/>
          <a:lstStyle/>
          <a:p>
            <a:fld id="{1DC769F2-3E44-47DA-B36F-D459FE1EF56A}" type="slidenum">
              <a:rPr lang="es-SV" smtClean="0"/>
              <a:t>23</a:t>
            </a:fld>
            <a:endParaRPr lang="es-SV"/>
          </a:p>
        </p:txBody>
      </p:sp>
      <p:sp>
        <p:nvSpPr>
          <p:cNvPr id="8" name="Título 1"/>
          <p:cNvSpPr>
            <a:spLocks noGrp="1"/>
          </p:cNvSpPr>
          <p:nvPr>
            <p:ph type="title"/>
          </p:nvPr>
        </p:nvSpPr>
        <p:spPr>
          <a:xfrm>
            <a:off x="6753496" y="365125"/>
            <a:ext cx="4941197" cy="540097"/>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Gobierno Electrónico</a:t>
            </a:r>
          </a:p>
        </p:txBody>
      </p:sp>
      <p:sp>
        <p:nvSpPr>
          <p:cNvPr id="3" name="Rectángulo 2"/>
          <p:cNvSpPr/>
          <p:nvPr/>
        </p:nvSpPr>
        <p:spPr>
          <a:xfrm>
            <a:off x="6753496" y="1960284"/>
            <a:ext cx="4941197" cy="757130"/>
          </a:xfrm>
          <a:prstGeom prst="rect">
            <a:avLst/>
          </a:prstGeom>
        </p:spPr>
        <p:txBody>
          <a:bodyPr vert="horz" lIns="91440" tIns="45720" rIns="91440" bIns="45720" rtlCol="0">
            <a:normAutofit/>
          </a:bodyPr>
          <a:lstStyle/>
          <a:p>
            <a:pPr algn="just">
              <a:lnSpc>
                <a:spcPct val="90000"/>
              </a:lnSpc>
              <a:spcBef>
                <a:spcPts val="1000"/>
              </a:spcBef>
              <a:buFont typeface="Arial" panose="020B0604020202020204" pitchFamily="34" charset="0"/>
              <a:buNone/>
            </a:pPr>
            <a:r>
              <a:rPr lang="es-SV" sz="1600" i="1" dirty="0">
                <a:solidFill>
                  <a:srgbClr val="002060"/>
                </a:solidFill>
              </a:rPr>
              <a:t>P17. Está pendiente la elaboración de la política Nacional de Datos Abiertos por parte de la Secretaría de Participación Ciudadana, Transparencia y Anticorrupción</a:t>
            </a:r>
          </a:p>
        </p:txBody>
      </p:sp>
      <p:sp>
        <p:nvSpPr>
          <p:cNvPr id="4" name="Rectángulo 3"/>
          <p:cNvSpPr/>
          <p:nvPr/>
        </p:nvSpPr>
        <p:spPr>
          <a:xfrm>
            <a:off x="6753496" y="2799482"/>
            <a:ext cx="4941197" cy="742578"/>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600" i="1" dirty="0">
                <a:solidFill>
                  <a:srgbClr val="002060"/>
                </a:solidFill>
              </a:rPr>
              <a:t>P18. Se están concentrando esfuerzos en el MINSAL y MINED, razón por la cual aún no se ha trabajado el tema de sistemas para dar seguimiento a incidencias</a:t>
            </a:r>
          </a:p>
        </p:txBody>
      </p:sp>
      <p:sp>
        <p:nvSpPr>
          <p:cNvPr id="9" name="Rectángulo 8"/>
          <p:cNvSpPr/>
          <p:nvPr/>
        </p:nvSpPr>
        <p:spPr>
          <a:xfrm>
            <a:off x="6753496" y="3650862"/>
            <a:ext cx="4941197" cy="535531"/>
          </a:xfrm>
          <a:prstGeom prst="rect">
            <a:avLst/>
          </a:prstGeom>
        </p:spPr>
        <p:txBody>
          <a:bodyPr vert="horz" lIns="91440" tIns="45720" rIns="91440" bIns="45720" rtlCol="0">
            <a:noAutofit/>
          </a:bodyPr>
          <a:lstStyle/>
          <a:p>
            <a:pPr algn="just">
              <a:lnSpc>
                <a:spcPct val="90000"/>
              </a:lnSpc>
              <a:spcBef>
                <a:spcPts val="1000"/>
              </a:spcBef>
            </a:pPr>
            <a:r>
              <a:rPr lang="es-SV" sz="1600" i="1" dirty="0">
                <a:solidFill>
                  <a:srgbClr val="002060"/>
                </a:solidFill>
              </a:rPr>
              <a:t>P20. – P21. No se ha trabajado el tema de telecomunicaciones, debido a que se están concentrando esfuerzos en el MINSAL y MINED. </a:t>
            </a:r>
          </a:p>
        </p:txBody>
      </p:sp>
      <p:sp>
        <p:nvSpPr>
          <p:cNvPr id="10" name="Rectángulo 9"/>
          <p:cNvSpPr/>
          <p:nvPr/>
        </p:nvSpPr>
        <p:spPr>
          <a:xfrm>
            <a:off x="6753496" y="4464373"/>
            <a:ext cx="5055327" cy="813021"/>
          </a:xfrm>
          <a:prstGeom prst="rect">
            <a:avLst/>
          </a:prstGeom>
        </p:spPr>
        <p:txBody>
          <a:bodyPr vert="horz" lIns="91440" tIns="45720" rIns="91440" bIns="45720" rtlCol="0">
            <a:noAutofit/>
          </a:bodyPr>
          <a:lstStyle/>
          <a:p>
            <a:pPr algn="just">
              <a:lnSpc>
                <a:spcPct val="90000"/>
              </a:lnSpc>
              <a:spcBef>
                <a:spcPts val="1000"/>
              </a:spcBef>
            </a:pPr>
            <a:r>
              <a:rPr lang="es-SV" sz="1600" i="1" dirty="0">
                <a:solidFill>
                  <a:srgbClr val="002060"/>
                </a:solidFill>
              </a:rPr>
              <a:t>P23. No se ha trabajado con los gobiernos locales, debido a la carga de trabajo que conlleva trabajar con MINSAL y MINED.  </a:t>
            </a:r>
          </a:p>
          <a:p>
            <a:pPr algn="just">
              <a:lnSpc>
                <a:spcPct val="90000"/>
              </a:lnSpc>
              <a:spcBef>
                <a:spcPts val="1000"/>
              </a:spcBef>
            </a:pPr>
            <a:endParaRPr lang="es-SV" sz="1600" i="1" dirty="0">
              <a:solidFill>
                <a:srgbClr val="002060"/>
              </a:solidFill>
            </a:endParaRPr>
          </a:p>
        </p:txBody>
      </p:sp>
      <p:sp>
        <p:nvSpPr>
          <p:cNvPr id="11" name="Rectángulo 10"/>
          <p:cNvSpPr/>
          <p:nvPr/>
        </p:nvSpPr>
        <p:spPr>
          <a:xfrm>
            <a:off x="6753496" y="5250139"/>
            <a:ext cx="4941197" cy="757130"/>
          </a:xfrm>
          <a:prstGeom prst="rect">
            <a:avLst/>
          </a:prstGeom>
        </p:spPr>
        <p:txBody>
          <a:bodyPr vert="horz" lIns="91440" tIns="45720" rIns="91440" bIns="45720" rtlCol="0">
            <a:noAutofit/>
          </a:bodyPr>
          <a:lstStyle/>
          <a:p>
            <a:pPr algn="just">
              <a:lnSpc>
                <a:spcPct val="90000"/>
              </a:lnSpc>
              <a:spcBef>
                <a:spcPts val="1000"/>
              </a:spcBef>
            </a:pPr>
            <a:r>
              <a:rPr lang="es-SV" sz="1600" i="1" dirty="0">
                <a:solidFill>
                  <a:srgbClr val="002060"/>
                </a:solidFill>
              </a:rPr>
              <a:t>P24. Se inició el trabajo con el proceso de pasaportes. La Dirección General de Migración y Extranjería (DGME) está pendiente de contratar la consultoría.</a:t>
            </a:r>
          </a:p>
        </p:txBody>
      </p:sp>
    </p:spTree>
    <p:extLst>
      <p:ext uri="{BB962C8B-B14F-4D97-AF65-F5344CB8AC3E}">
        <p14:creationId xmlns:p14="http://schemas.microsoft.com/office/powerpoint/2010/main" val="10748780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b">
            <a:normAutofit fontScale="90000"/>
          </a:bodyPr>
          <a:lstStyle/>
          <a:p>
            <a:r>
              <a:rPr lang="es-SV" dirty="0">
                <a:solidFill>
                  <a:schemeClr val="lt1"/>
                </a:solidFill>
                <a:latin typeface="+mn-lt"/>
                <a:ea typeface="+mn-ea"/>
                <a:cs typeface="+mn-cs"/>
              </a:rPr>
              <a:t>DIRECCIÓN GENERAL DE PLANIFICACIÓN DEL DESARROLLO</a:t>
            </a:r>
          </a:p>
        </p:txBody>
      </p:sp>
      <p:sp>
        <p:nvSpPr>
          <p:cNvPr id="4" name="Marcador de número de diapositiva 3"/>
          <p:cNvSpPr>
            <a:spLocks noGrp="1"/>
          </p:cNvSpPr>
          <p:nvPr>
            <p:ph type="sldNum" sz="quarter" idx="12"/>
          </p:nvPr>
        </p:nvSpPr>
        <p:spPr/>
        <p:txBody>
          <a:bodyPr/>
          <a:lstStyle/>
          <a:p>
            <a:fld id="{1DC769F2-3E44-47DA-B36F-D459FE1EF56A}" type="slidenum">
              <a:rPr lang="es-SV" smtClean="0"/>
              <a:t>24</a:t>
            </a:fld>
            <a:endParaRPr lang="es-SV"/>
          </a:p>
        </p:txBody>
      </p:sp>
    </p:spTree>
    <p:extLst>
      <p:ext uri="{BB962C8B-B14F-4D97-AF65-F5344CB8AC3E}">
        <p14:creationId xmlns:p14="http://schemas.microsoft.com/office/powerpoint/2010/main" val="12885818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478972" y="195549"/>
            <a:ext cx="11234056" cy="6525926"/>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25</a:t>
            </a:fld>
            <a:endParaRPr lang="es-SV"/>
          </a:p>
        </p:txBody>
      </p:sp>
    </p:spTree>
    <p:extLst>
      <p:ext uri="{BB962C8B-B14F-4D97-AF65-F5344CB8AC3E}">
        <p14:creationId xmlns:p14="http://schemas.microsoft.com/office/powerpoint/2010/main" val="2780962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53657" y="888274"/>
            <a:ext cx="11418362" cy="5107577"/>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26</a:t>
            </a:fld>
            <a:endParaRPr lang="es-SV"/>
          </a:p>
        </p:txBody>
      </p:sp>
    </p:spTree>
    <p:extLst>
      <p:ext uri="{BB962C8B-B14F-4D97-AF65-F5344CB8AC3E}">
        <p14:creationId xmlns:p14="http://schemas.microsoft.com/office/powerpoint/2010/main" val="3339281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01324" y="307656"/>
            <a:ext cx="5340275" cy="666841"/>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Planificación Nacional</a:t>
            </a:r>
          </a:p>
        </p:txBody>
      </p:sp>
      <p:pic>
        <p:nvPicPr>
          <p:cNvPr id="5" name="Imagen 4"/>
          <p:cNvPicPr>
            <a:picLocks noChangeAspect="1"/>
          </p:cNvPicPr>
          <p:nvPr/>
        </p:nvPicPr>
        <p:blipFill>
          <a:blip r:embed="rId2"/>
          <a:stretch>
            <a:fillRect/>
          </a:stretch>
        </p:blipFill>
        <p:spPr>
          <a:xfrm>
            <a:off x="189570" y="241137"/>
            <a:ext cx="6091328" cy="6114469"/>
          </a:xfrm>
          <a:prstGeom prst="rect">
            <a:avLst/>
          </a:prstGeom>
        </p:spPr>
      </p:pic>
      <p:graphicFrame>
        <p:nvGraphicFramePr>
          <p:cNvPr id="10" name="Marcador de contenido 9"/>
          <p:cNvGraphicFramePr>
            <a:graphicFrameLocks noGrp="1"/>
          </p:cNvGraphicFramePr>
          <p:nvPr>
            <p:ph idx="1"/>
            <p:extLst>
              <p:ext uri="{D42A27DB-BD31-4B8C-83A1-F6EECF244321}">
                <p14:modId xmlns:p14="http://schemas.microsoft.com/office/powerpoint/2010/main" val="534249115"/>
              </p:ext>
            </p:extLst>
          </p:nvPr>
        </p:nvGraphicFramePr>
        <p:xfrm>
          <a:off x="6601324" y="1108414"/>
          <a:ext cx="5340275" cy="1371578"/>
        </p:xfrm>
        <a:graphic>
          <a:graphicData uri="http://schemas.openxmlformats.org/drawingml/2006/table">
            <a:tbl>
              <a:tblPr>
                <a:tableStyleId>{5C22544A-7EE6-4342-B048-85BDC9FD1C3A}</a:tableStyleId>
              </a:tblPr>
              <a:tblGrid>
                <a:gridCol w="5340275">
                  <a:extLst>
                    <a:ext uri="{9D8B030D-6E8A-4147-A177-3AD203B41FA5}">
                      <a16:colId xmlns:a16="http://schemas.microsoft.com/office/drawing/2014/main" val="627136774"/>
                    </a:ext>
                  </a:extLst>
                </a:gridCol>
              </a:tblGrid>
              <a:tr h="1371578">
                <a:tc>
                  <a:txBody>
                    <a:bodyPr/>
                    <a:lstStyle/>
                    <a:p>
                      <a:pPr algn="just" fontAlgn="ctr"/>
                      <a:r>
                        <a:rPr lang="es-SV" sz="1400" i="1" u="none" strike="noStrike" dirty="0">
                          <a:solidFill>
                            <a:srgbClr val="002060"/>
                          </a:solidFill>
                          <a:effectLst/>
                          <a:latin typeface="+mn-lt"/>
                        </a:rPr>
                        <a:t>P2. El decreto formulado deberá ajustarse en base a la revisión y validación de documento conceptual. La decisión sobre remitirlo a la SALJ está a cargo de la alta dirección institucional.</a:t>
                      </a:r>
                    </a:p>
                    <a:p>
                      <a:pPr algn="just" fontAlgn="ctr"/>
                      <a:r>
                        <a:rPr lang="es-SV" sz="1400" b="0" i="1" u="none" strike="noStrike" dirty="0">
                          <a:solidFill>
                            <a:srgbClr val="002060"/>
                          </a:solidFill>
                          <a:effectLst/>
                          <a:latin typeface="+mn-lt"/>
                        </a:rPr>
                        <a:t>Ya se cuenta con insumos técnicos para analizar que todos los elementos del SNP estén contenidos en el proyecto de Decreto. </a:t>
                      </a:r>
                    </a:p>
                    <a:p>
                      <a:pPr algn="just" fontAlgn="ctr"/>
                      <a:r>
                        <a:rPr lang="es-SV" sz="1400" b="0" i="1" u="none" strike="noStrike" dirty="0">
                          <a:solidFill>
                            <a:srgbClr val="002060"/>
                          </a:solidFill>
                          <a:effectLst/>
                          <a:latin typeface="+mn-lt"/>
                        </a:rPr>
                        <a:t>El producto se ha retomado en el POA 2017.</a:t>
                      </a:r>
                    </a:p>
                  </a:txBody>
                  <a:tcPr marL="9525" marR="9525" marT="9525" marB="0" anchor="ctr">
                    <a:solidFill>
                      <a:schemeClr val="bg1"/>
                    </a:solidFill>
                  </a:tcPr>
                </a:tc>
                <a:extLst>
                  <a:ext uri="{0D108BD9-81ED-4DB2-BD59-A6C34878D82A}">
                    <a16:rowId xmlns:a16="http://schemas.microsoft.com/office/drawing/2014/main" val="3198175230"/>
                  </a:ext>
                </a:extLst>
              </a:tr>
            </a:tbl>
          </a:graphicData>
        </a:graphic>
      </p:graphicFrame>
      <p:sp>
        <p:nvSpPr>
          <p:cNvPr id="9" name="Marcador de número de diapositiva 8"/>
          <p:cNvSpPr>
            <a:spLocks noGrp="1"/>
          </p:cNvSpPr>
          <p:nvPr>
            <p:ph type="sldNum" sz="quarter" idx="12"/>
          </p:nvPr>
        </p:nvSpPr>
        <p:spPr/>
        <p:txBody>
          <a:bodyPr/>
          <a:lstStyle/>
          <a:p>
            <a:fld id="{1DC769F2-3E44-47DA-B36F-D459FE1EF56A}" type="slidenum">
              <a:rPr lang="es-SV" smtClean="0"/>
              <a:t>27</a:t>
            </a:fld>
            <a:endParaRPr lang="es-SV" dirty="0"/>
          </a:p>
        </p:txBody>
      </p:sp>
      <p:sp>
        <p:nvSpPr>
          <p:cNvPr id="12" name="Rectángulo 11"/>
          <p:cNvSpPr/>
          <p:nvPr/>
        </p:nvSpPr>
        <p:spPr>
          <a:xfrm>
            <a:off x="6551192" y="4335031"/>
            <a:ext cx="5440539" cy="523220"/>
          </a:xfrm>
          <a:prstGeom prst="rect">
            <a:avLst/>
          </a:prstGeom>
        </p:spPr>
        <p:txBody>
          <a:bodyPr wrap="square">
            <a:spAutoFit/>
          </a:bodyPr>
          <a:lstStyle/>
          <a:p>
            <a:pPr algn="just"/>
            <a:r>
              <a:rPr lang="es-SV" sz="1400" i="1" dirty="0">
                <a:solidFill>
                  <a:srgbClr val="002060"/>
                </a:solidFill>
              </a:rPr>
              <a:t>P12. La dirección no ha definido el proceso a seguir y  hoja de ruta que permitan iniciar la actividad.</a:t>
            </a:r>
          </a:p>
        </p:txBody>
      </p:sp>
      <p:sp>
        <p:nvSpPr>
          <p:cNvPr id="3" name="Rectángulo 2"/>
          <p:cNvSpPr/>
          <p:nvPr/>
        </p:nvSpPr>
        <p:spPr>
          <a:xfrm>
            <a:off x="6551192" y="2535621"/>
            <a:ext cx="5440537" cy="738664"/>
          </a:xfrm>
          <a:prstGeom prst="rect">
            <a:avLst/>
          </a:prstGeom>
        </p:spPr>
        <p:txBody>
          <a:bodyPr wrap="square">
            <a:spAutoFit/>
          </a:bodyPr>
          <a:lstStyle/>
          <a:p>
            <a:pPr algn="just"/>
            <a:r>
              <a:rPr lang="es-SV" sz="1400" i="1" dirty="0">
                <a:solidFill>
                  <a:srgbClr val="002060"/>
                </a:solidFill>
              </a:rPr>
              <a:t>P4. La dirección no ha definido el proceso a seguir y  hoja de ruta que permitan iniciar las actividades. Se redefinió el alcance de la actividad como un insumo para la articulación plan-presupuesto.</a:t>
            </a:r>
          </a:p>
        </p:txBody>
      </p:sp>
      <p:sp>
        <p:nvSpPr>
          <p:cNvPr id="4" name="Rectángulo 3"/>
          <p:cNvSpPr/>
          <p:nvPr/>
        </p:nvSpPr>
        <p:spPr>
          <a:xfrm>
            <a:off x="6551192" y="3380924"/>
            <a:ext cx="5440537" cy="954107"/>
          </a:xfrm>
          <a:prstGeom prst="rect">
            <a:avLst/>
          </a:prstGeom>
        </p:spPr>
        <p:txBody>
          <a:bodyPr wrap="square">
            <a:spAutoFit/>
          </a:bodyPr>
          <a:lstStyle/>
          <a:p>
            <a:pPr algn="just"/>
            <a:r>
              <a:rPr lang="es-SV" sz="1400" i="1" dirty="0">
                <a:solidFill>
                  <a:srgbClr val="002060"/>
                </a:solidFill>
              </a:rPr>
              <a:t>P11. Se redefinió el producto por ser una asistencia técnica que presta la STPP  a la Instancia Técnica de la Pobreza Multidimensional (ley y reglamento de desarrollo y protección social); es decir, la DPN en coordinación con los demás involucrados. </a:t>
            </a:r>
          </a:p>
        </p:txBody>
      </p:sp>
      <p:sp>
        <p:nvSpPr>
          <p:cNvPr id="6" name="Rectángulo 5"/>
          <p:cNvSpPr/>
          <p:nvPr/>
        </p:nvSpPr>
        <p:spPr>
          <a:xfrm>
            <a:off x="6551192" y="4858251"/>
            <a:ext cx="5390407" cy="738664"/>
          </a:xfrm>
          <a:prstGeom prst="rect">
            <a:avLst/>
          </a:prstGeom>
        </p:spPr>
        <p:txBody>
          <a:bodyPr wrap="square">
            <a:spAutoFit/>
          </a:bodyPr>
          <a:lstStyle/>
          <a:p>
            <a:pPr algn="just"/>
            <a:r>
              <a:rPr lang="es-SV" sz="1400" i="1" dirty="0">
                <a:solidFill>
                  <a:srgbClr val="002060"/>
                </a:solidFill>
              </a:rPr>
              <a:t>P16. Depende del decreto presidencial para la elaboración del Censo 2018 y aprobación de la ley, razón por la cual el producto se retoma en el POA 2017.</a:t>
            </a:r>
          </a:p>
        </p:txBody>
      </p:sp>
      <p:sp>
        <p:nvSpPr>
          <p:cNvPr id="7" name="Rectángulo 6"/>
          <p:cNvSpPr/>
          <p:nvPr/>
        </p:nvSpPr>
        <p:spPr>
          <a:xfrm>
            <a:off x="6601324" y="5668855"/>
            <a:ext cx="5340275" cy="954107"/>
          </a:xfrm>
          <a:prstGeom prst="rect">
            <a:avLst/>
          </a:prstGeom>
        </p:spPr>
        <p:txBody>
          <a:bodyPr wrap="square">
            <a:spAutoFit/>
          </a:bodyPr>
          <a:lstStyle/>
          <a:p>
            <a:pPr algn="just"/>
            <a:r>
              <a:rPr lang="es-SV" sz="1400" i="1" dirty="0">
                <a:solidFill>
                  <a:srgbClr val="002060"/>
                </a:solidFill>
              </a:rPr>
              <a:t>P17. Se redefinió la conformación del ISE, por lo que el producto se ha retomado en el POA 2017. Se realizará el trabajo en conjunto con la Dirección de Fortalecimiento Institucional y Gestión de Calidad de la STPP.</a:t>
            </a:r>
          </a:p>
        </p:txBody>
      </p:sp>
    </p:spTree>
    <p:extLst>
      <p:ext uri="{BB962C8B-B14F-4D97-AF65-F5344CB8AC3E}">
        <p14:creationId xmlns:p14="http://schemas.microsoft.com/office/powerpoint/2010/main" val="1458699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735663407"/>
              </p:ext>
            </p:extLst>
          </p:nvPr>
        </p:nvGraphicFramePr>
        <p:xfrm>
          <a:off x="165463" y="492637"/>
          <a:ext cx="11861074" cy="5656825"/>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28</a:t>
            </a:fld>
            <a:endParaRPr lang="es-SV"/>
          </a:p>
        </p:txBody>
      </p:sp>
    </p:spTree>
    <p:extLst>
      <p:ext uri="{BB962C8B-B14F-4D97-AF65-F5344CB8AC3E}">
        <p14:creationId xmlns:p14="http://schemas.microsoft.com/office/powerpoint/2010/main" val="1132627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0" y="365126"/>
            <a:ext cx="5257800" cy="771344"/>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Planificación Territorial</a:t>
            </a:r>
          </a:p>
        </p:txBody>
      </p:sp>
      <p:sp>
        <p:nvSpPr>
          <p:cNvPr id="3" name="Marcador de contenido 2"/>
          <p:cNvSpPr>
            <a:spLocks noGrp="1"/>
          </p:cNvSpPr>
          <p:nvPr>
            <p:ph idx="1"/>
          </p:nvPr>
        </p:nvSpPr>
        <p:spPr>
          <a:xfrm>
            <a:off x="6095999" y="1459861"/>
            <a:ext cx="5778137" cy="749133"/>
          </a:xfrm>
        </p:spPr>
        <p:txBody>
          <a:bodyPr>
            <a:normAutofit lnSpcReduction="10000"/>
          </a:bodyPr>
          <a:lstStyle/>
          <a:p>
            <a:pPr marL="0" indent="0" algn="just">
              <a:buNone/>
            </a:pPr>
            <a:r>
              <a:rPr lang="es-SV" sz="1600" i="1" dirty="0">
                <a:solidFill>
                  <a:srgbClr val="002060"/>
                </a:solidFill>
              </a:rPr>
              <a:t>P3. Es necesario contar con el marco conceptual de SNP y del Subsistema de Planificación Territorial (concluidos y presentados a la Dirección General)</a:t>
            </a:r>
          </a:p>
        </p:txBody>
      </p:sp>
      <p:pic>
        <p:nvPicPr>
          <p:cNvPr id="4" name="Imagen 3"/>
          <p:cNvPicPr>
            <a:picLocks noChangeAspect="1"/>
          </p:cNvPicPr>
          <p:nvPr/>
        </p:nvPicPr>
        <p:blipFill>
          <a:blip r:embed="rId2"/>
          <a:stretch>
            <a:fillRect/>
          </a:stretch>
        </p:blipFill>
        <p:spPr>
          <a:xfrm>
            <a:off x="111192" y="365123"/>
            <a:ext cx="5845471" cy="4180837"/>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29</a:t>
            </a:fld>
            <a:endParaRPr lang="es-SV"/>
          </a:p>
        </p:txBody>
      </p:sp>
      <p:sp>
        <p:nvSpPr>
          <p:cNvPr id="6" name="Rectángulo 5"/>
          <p:cNvSpPr/>
          <p:nvPr/>
        </p:nvSpPr>
        <p:spPr>
          <a:xfrm>
            <a:off x="6096000" y="2334489"/>
            <a:ext cx="5778136" cy="757130"/>
          </a:xfrm>
          <a:prstGeom prst="rect">
            <a:avLst/>
          </a:prstGeom>
        </p:spPr>
        <p:txBody>
          <a:bodyPr vert="horz" lIns="91440" tIns="45720" rIns="91440" bIns="45720" rtlCol="0">
            <a:normAutofit/>
          </a:bodyPr>
          <a:lstStyle/>
          <a:p>
            <a:pPr algn="just">
              <a:lnSpc>
                <a:spcPct val="90000"/>
              </a:lnSpc>
              <a:spcBef>
                <a:spcPts val="1000"/>
              </a:spcBef>
              <a:buFont typeface="Arial" panose="020B0604020202020204" pitchFamily="34" charset="0"/>
              <a:buNone/>
            </a:pPr>
            <a:r>
              <a:rPr lang="es-SV" sz="1600" i="1" dirty="0">
                <a:solidFill>
                  <a:srgbClr val="002060"/>
                </a:solidFill>
              </a:rPr>
              <a:t>P4. Las actividades de caracterización territorial no pudieron ser concluidas por que se retrasó la contratación de la consultoría  en espera de la aprobación de los Fondos de la Cooperación de Taiwán </a:t>
            </a:r>
          </a:p>
        </p:txBody>
      </p:sp>
      <p:sp>
        <p:nvSpPr>
          <p:cNvPr id="7" name="Rectángulo 6"/>
          <p:cNvSpPr/>
          <p:nvPr/>
        </p:nvSpPr>
        <p:spPr>
          <a:xfrm>
            <a:off x="6096000" y="3247019"/>
            <a:ext cx="5778136" cy="535531"/>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600" i="1" dirty="0">
                <a:solidFill>
                  <a:srgbClr val="002060"/>
                </a:solidFill>
              </a:rPr>
              <a:t>P6. Requiere el producto de la consultoría de la Caracterización Territorial que concluirá en mayo 2017 por lo que las actividades se han trasladado al POA 2017</a:t>
            </a:r>
          </a:p>
        </p:txBody>
      </p:sp>
      <p:sp>
        <p:nvSpPr>
          <p:cNvPr id="8" name="Rectángulo 7"/>
          <p:cNvSpPr/>
          <p:nvPr/>
        </p:nvSpPr>
        <p:spPr>
          <a:xfrm>
            <a:off x="6096000" y="4103075"/>
            <a:ext cx="5778136" cy="535531"/>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600" i="1" dirty="0">
                <a:solidFill>
                  <a:srgbClr val="002060"/>
                </a:solidFill>
              </a:rPr>
              <a:t>P7. Requiere  que esté concluido el marco conceptual del SNP y su  respectivo Decreto Ejecutivo</a:t>
            </a:r>
          </a:p>
        </p:txBody>
      </p:sp>
      <p:sp>
        <p:nvSpPr>
          <p:cNvPr id="9" name="Rectángulo 8"/>
          <p:cNvSpPr/>
          <p:nvPr/>
        </p:nvSpPr>
        <p:spPr>
          <a:xfrm>
            <a:off x="6096000" y="4740987"/>
            <a:ext cx="5778136" cy="535531"/>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600" i="1" dirty="0">
                <a:solidFill>
                  <a:srgbClr val="002060"/>
                </a:solidFill>
              </a:rPr>
              <a:t>P8. Las actividades iniciaron con retraso debido a que la Especialista encargada fue contratada hasta el mes de Octubre de 2016</a:t>
            </a:r>
          </a:p>
        </p:txBody>
      </p:sp>
    </p:spTree>
    <p:extLst>
      <p:ext uri="{BB962C8B-B14F-4D97-AF65-F5344CB8AC3E}">
        <p14:creationId xmlns:p14="http://schemas.microsoft.com/office/powerpoint/2010/main" val="20167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1019020" cy="1140316"/>
          </a:xfrm>
        </p:spPr>
        <p:style>
          <a:lnRef idx="0">
            <a:schemeClr val="accent5"/>
          </a:lnRef>
          <a:fillRef idx="3">
            <a:schemeClr val="accent5"/>
          </a:fillRef>
          <a:effectRef idx="3">
            <a:schemeClr val="accent5"/>
          </a:effectRef>
          <a:fontRef idx="minor">
            <a:schemeClr val="lt1"/>
          </a:fontRef>
        </p:style>
        <p:txBody>
          <a:bodyPr>
            <a:normAutofit/>
          </a:bodyPr>
          <a:lstStyle/>
          <a:p>
            <a:pPr algn="ctr"/>
            <a:r>
              <a:rPr lang="es-SV" sz="3200" dirty="0"/>
              <a:t>Consideraciones en la interpretación de los gráficos y cuadros</a:t>
            </a:r>
          </a:p>
        </p:txBody>
      </p:sp>
      <p:sp>
        <p:nvSpPr>
          <p:cNvPr id="3" name="Marcador de contenido 2"/>
          <p:cNvSpPr>
            <a:spLocks noGrp="1"/>
          </p:cNvSpPr>
          <p:nvPr>
            <p:ph idx="1"/>
          </p:nvPr>
        </p:nvSpPr>
        <p:spPr>
          <a:xfrm>
            <a:off x="838200" y="1260893"/>
            <a:ext cx="10515600" cy="4351338"/>
          </a:xfrm>
        </p:spPr>
        <p:txBody>
          <a:bodyPr>
            <a:noAutofit/>
          </a:bodyPr>
          <a:lstStyle/>
          <a:p>
            <a:pPr algn="just"/>
            <a:r>
              <a:rPr lang="es-SV" sz="1700" b="1" dirty="0">
                <a:solidFill>
                  <a:srgbClr val="0070C0"/>
                </a:solidFill>
              </a:rPr>
              <a:t>Gráfico de avance del producto (gráfico de barras): </a:t>
            </a:r>
          </a:p>
          <a:p>
            <a:pPr marL="0" indent="0" algn="just">
              <a:buNone/>
            </a:pPr>
            <a:r>
              <a:rPr lang="es-SV" sz="1700" dirty="0"/>
              <a:t>La barra indica la meta del producto, la línea roja indica el avance del producto para 2016 y en este gráfico </a:t>
            </a:r>
            <a:r>
              <a:rPr lang="es-SV" sz="1700" b="1" dirty="0">
                <a:solidFill>
                  <a:srgbClr val="FF0000"/>
                </a:solidFill>
              </a:rPr>
              <a:t>no</a:t>
            </a:r>
            <a:r>
              <a:rPr lang="es-SV" sz="1700" dirty="0"/>
              <a:t> se aplica la colorimetría. </a:t>
            </a:r>
          </a:p>
          <a:p>
            <a:pPr marL="0" indent="0" algn="just">
              <a:buNone/>
            </a:pPr>
            <a:r>
              <a:rPr lang="es-SV" sz="1700" dirty="0"/>
              <a:t>Existen productos que tienen continuidad para los años consecutivos, razón por la cual se planifican con menos de 1. </a:t>
            </a:r>
          </a:p>
          <a:p>
            <a:pPr marL="0" indent="0" algn="just">
              <a:buNone/>
            </a:pPr>
            <a:r>
              <a:rPr lang="es-SV" sz="1700" dirty="0"/>
              <a:t>Por otro lado, el avance o cumplimiento del producto no necesariamente indica que todas las actividades de 2016 se hayan cumplido en un 100%, debido a que en muchas ocasiones un producto que es un bien (tangible) o servicio (intangible) </a:t>
            </a:r>
            <a:r>
              <a:rPr lang="es-SV" sz="1700" b="1" dirty="0">
                <a:solidFill>
                  <a:srgbClr val="FF0000"/>
                </a:solidFill>
              </a:rPr>
              <a:t>es generado </a:t>
            </a:r>
            <a:r>
              <a:rPr lang="es-SV" sz="1700" dirty="0"/>
              <a:t>pero su planificación conlleva otras actividades finales que muchas veces quedan pendientes tales como aprobaciones, difusiones, publicaciones, validaciones, entre otros.</a:t>
            </a:r>
          </a:p>
          <a:p>
            <a:pPr marL="0" indent="0" algn="just">
              <a:buNone/>
            </a:pPr>
            <a:endParaRPr lang="es-SV" sz="1700" dirty="0"/>
          </a:p>
          <a:p>
            <a:pPr algn="just"/>
            <a:r>
              <a:rPr lang="es-SV" sz="1700" b="1" dirty="0">
                <a:solidFill>
                  <a:srgbClr val="0070C0"/>
                </a:solidFill>
              </a:rPr>
              <a:t>Cuadro de avance promedio de actividades (tabla):</a:t>
            </a:r>
          </a:p>
          <a:p>
            <a:pPr marL="0" indent="0" algn="just">
              <a:buNone/>
            </a:pPr>
            <a:r>
              <a:rPr lang="es-SV" sz="1700" dirty="0"/>
              <a:t>Cada producto ha sido planificado por medio de una serie de actividades, a las cuales se les aplica la colorimetría con los parámetros enunciados con anterioridad con respecto al porcentaje terminado de cada una de ellas. </a:t>
            </a:r>
          </a:p>
          <a:p>
            <a:pPr marL="0" indent="0" algn="just">
              <a:buNone/>
            </a:pPr>
            <a:r>
              <a:rPr lang="es-SV" sz="1700" dirty="0"/>
              <a:t>Para fines representativos, en la tabla se muestra un promedio simple de las actividades por cada uno de los productos, lo cual indica el estado de la planificación de las actividades para el año 2016.</a:t>
            </a:r>
          </a:p>
          <a:p>
            <a:pPr marL="0" indent="0" algn="just">
              <a:buNone/>
            </a:pPr>
            <a:r>
              <a:rPr lang="es-SV" sz="1700" dirty="0"/>
              <a:t>Asimismo, a un lado de cada tabla se muestran algunas causas como justificación de los productos que tienen actividades en estado rojo. </a:t>
            </a:r>
          </a:p>
          <a:p>
            <a:pPr marL="0" indent="0" algn="just">
              <a:buNone/>
            </a:pPr>
            <a:r>
              <a:rPr lang="es-SV" sz="1700" dirty="0"/>
              <a:t>Para mayor ampliación, la totalidad de las causas y de algunas acciones de mejora se encuentran con más detalle en el Informe de Seguimiento del POA 2016 que se adjunta en formato Excel.</a:t>
            </a:r>
          </a:p>
          <a:p>
            <a:pPr algn="just"/>
            <a:endParaRPr lang="es-SV" sz="1700" dirty="0"/>
          </a:p>
        </p:txBody>
      </p:sp>
      <p:sp>
        <p:nvSpPr>
          <p:cNvPr id="4" name="Marcador de número de diapositiva 3"/>
          <p:cNvSpPr>
            <a:spLocks noGrp="1"/>
          </p:cNvSpPr>
          <p:nvPr>
            <p:ph type="sldNum" sz="quarter" idx="12"/>
          </p:nvPr>
        </p:nvSpPr>
        <p:spPr/>
        <p:txBody>
          <a:bodyPr/>
          <a:lstStyle/>
          <a:p>
            <a:fld id="{1DC769F2-3E44-47DA-B36F-D459FE1EF56A}" type="slidenum">
              <a:rPr lang="es-SV" smtClean="0"/>
              <a:t>3</a:t>
            </a:fld>
            <a:endParaRPr lang="es-SV" dirty="0"/>
          </a:p>
        </p:txBody>
      </p:sp>
    </p:spTree>
    <p:extLst>
      <p:ext uri="{BB962C8B-B14F-4D97-AF65-F5344CB8AC3E}">
        <p14:creationId xmlns:p14="http://schemas.microsoft.com/office/powerpoint/2010/main" val="745557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SV"/>
          </a:p>
        </p:txBody>
      </p:sp>
      <p:graphicFrame>
        <p:nvGraphicFramePr>
          <p:cNvPr id="4" name="Gráfico 3"/>
          <p:cNvGraphicFramePr>
            <a:graphicFrameLocks/>
          </p:cNvGraphicFramePr>
          <p:nvPr>
            <p:extLst>
              <p:ext uri="{D42A27DB-BD31-4B8C-83A1-F6EECF244321}">
                <p14:modId xmlns:p14="http://schemas.microsoft.com/office/powerpoint/2010/main" val="2220750180"/>
              </p:ext>
            </p:extLst>
          </p:nvPr>
        </p:nvGraphicFramePr>
        <p:xfrm>
          <a:off x="344936" y="684643"/>
          <a:ext cx="11502127" cy="5492320"/>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30</a:t>
            </a:fld>
            <a:endParaRPr lang="es-SV"/>
          </a:p>
        </p:txBody>
      </p:sp>
    </p:spTree>
    <p:extLst>
      <p:ext uri="{BB962C8B-B14F-4D97-AF65-F5344CB8AC3E}">
        <p14:creationId xmlns:p14="http://schemas.microsoft.com/office/powerpoint/2010/main" val="10704418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04856" y="365125"/>
            <a:ext cx="5577841" cy="1085265"/>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Planificación de la Inversión Pública</a:t>
            </a:r>
          </a:p>
        </p:txBody>
      </p:sp>
      <p:sp>
        <p:nvSpPr>
          <p:cNvPr id="3" name="Marcador de contenido 2"/>
          <p:cNvSpPr>
            <a:spLocks noGrp="1"/>
          </p:cNvSpPr>
          <p:nvPr>
            <p:ph idx="1"/>
          </p:nvPr>
        </p:nvSpPr>
        <p:spPr>
          <a:xfrm>
            <a:off x="6204856" y="1825625"/>
            <a:ext cx="5577841" cy="556628"/>
          </a:xfrm>
        </p:spPr>
        <p:txBody>
          <a:bodyPr vert="horz" lIns="91440" tIns="45720" rIns="91440" bIns="45720" rtlCol="0">
            <a:noAutofit/>
          </a:bodyPr>
          <a:lstStyle/>
          <a:p>
            <a:pPr marL="0" algn="just">
              <a:buNone/>
            </a:pPr>
            <a:r>
              <a:rPr lang="es-SV" sz="1600" i="1" dirty="0">
                <a:solidFill>
                  <a:srgbClr val="002060"/>
                </a:solidFill>
              </a:rPr>
              <a:t>P2. La actividad “Opinión técnica del Marco Conceptual con enfoque de género” fue trasladada a enero 2017. </a:t>
            </a:r>
          </a:p>
        </p:txBody>
      </p:sp>
      <p:pic>
        <p:nvPicPr>
          <p:cNvPr id="4" name="Imagen 3"/>
          <p:cNvPicPr>
            <a:picLocks noChangeAspect="1"/>
          </p:cNvPicPr>
          <p:nvPr/>
        </p:nvPicPr>
        <p:blipFill>
          <a:blip r:embed="rId2"/>
          <a:stretch>
            <a:fillRect/>
          </a:stretch>
        </p:blipFill>
        <p:spPr>
          <a:xfrm>
            <a:off x="209477" y="365125"/>
            <a:ext cx="5886523" cy="3965380"/>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31</a:t>
            </a:fld>
            <a:endParaRPr lang="es-SV"/>
          </a:p>
        </p:txBody>
      </p:sp>
      <p:sp>
        <p:nvSpPr>
          <p:cNvPr id="6" name="Rectángulo 5"/>
          <p:cNvSpPr/>
          <p:nvPr/>
        </p:nvSpPr>
        <p:spPr>
          <a:xfrm>
            <a:off x="6204856" y="2757488"/>
            <a:ext cx="5577841" cy="978729"/>
          </a:xfrm>
          <a:prstGeom prst="rect">
            <a:avLst/>
          </a:prstGeom>
        </p:spPr>
        <p:txBody>
          <a:bodyPr vert="horz" lIns="91440" tIns="45720" rIns="91440" bIns="45720" rtlCol="0">
            <a:noAutofit/>
          </a:bodyPr>
          <a:lstStyle/>
          <a:p>
            <a:pPr indent="-228600" algn="just">
              <a:lnSpc>
                <a:spcPct val="90000"/>
              </a:lnSpc>
              <a:spcBef>
                <a:spcPts val="1000"/>
              </a:spcBef>
              <a:buFont typeface="Arial" panose="020B0604020202020204" pitchFamily="34" charset="0"/>
              <a:buNone/>
            </a:pPr>
            <a:r>
              <a:rPr lang="es-SV" sz="1600" i="1" dirty="0">
                <a:solidFill>
                  <a:srgbClr val="002060"/>
                </a:solidFill>
              </a:rPr>
              <a:t>P5. Esta actividad se ha realizado al 50% debido a que La DGICP-MH solamente ha entregado la Política de Endeudamiento y  no ha entregado a la STPP de la política de Inversión Pública para su validación y aprobación, por lo que se está gestionando ante la Dirección de Crédito Público el pronto envío de dicho documento.</a:t>
            </a:r>
          </a:p>
        </p:txBody>
      </p:sp>
    </p:spTree>
    <p:extLst>
      <p:ext uri="{BB962C8B-B14F-4D97-AF65-F5344CB8AC3E}">
        <p14:creationId xmlns:p14="http://schemas.microsoft.com/office/powerpoint/2010/main" val="2487968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242497096"/>
              </p:ext>
            </p:extLst>
          </p:nvPr>
        </p:nvGraphicFramePr>
        <p:xfrm>
          <a:off x="243840" y="725644"/>
          <a:ext cx="11704320" cy="5190812"/>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32</a:t>
            </a:fld>
            <a:endParaRPr lang="es-SV"/>
          </a:p>
        </p:txBody>
      </p:sp>
    </p:spTree>
    <p:extLst>
      <p:ext uri="{BB962C8B-B14F-4D97-AF65-F5344CB8AC3E}">
        <p14:creationId xmlns:p14="http://schemas.microsoft.com/office/powerpoint/2010/main" val="2520011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5999" y="365125"/>
            <a:ext cx="5586663" cy="849721"/>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Seguimiento y Evaluación</a:t>
            </a:r>
          </a:p>
        </p:txBody>
      </p:sp>
      <p:sp>
        <p:nvSpPr>
          <p:cNvPr id="3" name="Marcador de contenido 2"/>
          <p:cNvSpPr>
            <a:spLocks noGrp="1"/>
          </p:cNvSpPr>
          <p:nvPr>
            <p:ph idx="1"/>
          </p:nvPr>
        </p:nvSpPr>
        <p:spPr>
          <a:xfrm>
            <a:off x="6096000" y="1472928"/>
            <a:ext cx="5586662" cy="2108702"/>
          </a:xfrm>
        </p:spPr>
        <p:txBody>
          <a:bodyPr>
            <a:normAutofit/>
          </a:bodyPr>
          <a:lstStyle/>
          <a:p>
            <a:pPr marL="0" indent="0" algn="just">
              <a:buNone/>
            </a:pPr>
            <a:r>
              <a:rPr lang="es-SV" sz="1600" i="1" dirty="0">
                <a:solidFill>
                  <a:srgbClr val="002060"/>
                </a:solidFill>
              </a:rPr>
              <a:t>P5. No se desarrolló el Módulo de Seguimiento ODS (Aplicación Informática y lineamientos), debido al desfase de la etapa Construcción de Agenda Nacional, en la fase de Validación sectorial de indicadores y metas al 2019 y de priorización de áreas temáticas por los Gabinetes de Gestión, por lo que como acción de mejora se propone incorporar la metodología de medición en el producto "Informe de resultados de agenda nacional de desarrollo" de 2017</a:t>
            </a:r>
          </a:p>
        </p:txBody>
      </p:sp>
      <p:pic>
        <p:nvPicPr>
          <p:cNvPr id="6" name="Imagen 5"/>
          <p:cNvPicPr>
            <a:picLocks noChangeAspect="1"/>
          </p:cNvPicPr>
          <p:nvPr/>
        </p:nvPicPr>
        <p:blipFill>
          <a:blip r:embed="rId2"/>
          <a:stretch>
            <a:fillRect/>
          </a:stretch>
        </p:blipFill>
        <p:spPr>
          <a:xfrm>
            <a:off x="113528" y="365125"/>
            <a:ext cx="5834119" cy="3658235"/>
          </a:xfrm>
          <a:prstGeom prst="rect">
            <a:avLst/>
          </a:prstGeom>
        </p:spPr>
      </p:pic>
      <p:sp>
        <p:nvSpPr>
          <p:cNvPr id="7" name="Marcador de número de diapositiva 6"/>
          <p:cNvSpPr>
            <a:spLocks noGrp="1"/>
          </p:cNvSpPr>
          <p:nvPr>
            <p:ph type="sldNum" sz="quarter" idx="12"/>
          </p:nvPr>
        </p:nvSpPr>
        <p:spPr/>
        <p:txBody>
          <a:bodyPr/>
          <a:lstStyle/>
          <a:p>
            <a:fld id="{1DC769F2-3E44-47DA-B36F-D459FE1EF56A}" type="slidenum">
              <a:rPr lang="es-SV" smtClean="0"/>
              <a:t>33</a:t>
            </a:fld>
            <a:endParaRPr lang="es-SV"/>
          </a:p>
        </p:txBody>
      </p:sp>
    </p:spTree>
    <p:extLst>
      <p:ext uri="{BB962C8B-B14F-4D97-AF65-F5344CB8AC3E}">
        <p14:creationId xmlns:p14="http://schemas.microsoft.com/office/powerpoint/2010/main" val="10817614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914400"/>
            <a:ext cx="9383486" cy="2664823"/>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90000"/>
          </a:bodyPr>
          <a:lstStyle/>
          <a:p>
            <a:r>
              <a:rPr lang="es-SV" dirty="0">
                <a:solidFill>
                  <a:schemeClr val="lt1"/>
                </a:solidFill>
                <a:latin typeface="+mn-lt"/>
                <a:ea typeface="+mn-ea"/>
                <a:cs typeface="+mn-cs"/>
              </a:rPr>
              <a:t>DIRECCIÓN GENERAL DE COORDINACIÓN DE GOBIERNO Y COOPERACIÓN INTERNACIONAL</a:t>
            </a:r>
          </a:p>
        </p:txBody>
      </p:sp>
      <p:sp>
        <p:nvSpPr>
          <p:cNvPr id="4" name="Marcador de número de diapositiva 3"/>
          <p:cNvSpPr>
            <a:spLocks noGrp="1"/>
          </p:cNvSpPr>
          <p:nvPr>
            <p:ph type="sldNum" sz="quarter" idx="12"/>
          </p:nvPr>
        </p:nvSpPr>
        <p:spPr/>
        <p:txBody>
          <a:bodyPr/>
          <a:lstStyle/>
          <a:p>
            <a:fld id="{1DC769F2-3E44-47DA-B36F-D459FE1EF56A}" type="slidenum">
              <a:rPr lang="es-SV" smtClean="0"/>
              <a:t>34</a:t>
            </a:fld>
            <a:endParaRPr lang="es-SV"/>
          </a:p>
        </p:txBody>
      </p:sp>
    </p:spTree>
    <p:extLst>
      <p:ext uri="{BB962C8B-B14F-4D97-AF65-F5344CB8AC3E}">
        <p14:creationId xmlns:p14="http://schemas.microsoft.com/office/powerpoint/2010/main" val="38873456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2457054385"/>
              </p:ext>
            </p:extLst>
          </p:nvPr>
        </p:nvGraphicFramePr>
        <p:xfrm>
          <a:off x="41676" y="114104"/>
          <a:ext cx="12108647" cy="6629792"/>
        </p:xfrm>
        <a:graphic>
          <a:graphicData uri="http://schemas.openxmlformats.org/drawingml/2006/chart">
            <c:chart xmlns:c="http://schemas.openxmlformats.org/drawingml/2006/chart" xmlns:r="http://schemas.openxmlformats.org/officeDocument/2006/relationships" r:id="rId2"/>
          </a:graphicData>
        </a:graphic>
      </p:graphicFrame>
      <p:sp>
        <p:nvSpPr>
          <p:cNvPr id="5" name="Marcador de número de diapositiva 4"/>
          <p:cNvSpPr>
            <a:spLocks noGrp="1"/>
          </p:cNvSpPr>
          <p:nvPr>
            <p:ph type="sldNum" sz="quarter" idx="12"/>
          </p:nvPr>
        </p:nvSpPr>
        <p:spPr/>
        <p:txBody>
          <a:bodyPr/>
          <a:lstStyle/>
          <a:p>
            <a:fld id="{1DC769F2-3E44-47DA-B36F-D459FE1EF56A}" type="slidenum">
              <a:rPr lang="es-SV" smtClean="0"/>
              <a:t>35</a:t>
            </a:fld>
            <a:endParaRPr lang="es-SV"/>
          </a:p>
        </p:txBody>
      </p:sp>
    </p:spTree>
    <p:extLst>
      <p:ext uri="{BB962C8B-B14F-4D97-AF65-F5344CB8AC3E}">
        <p14:creationId xmlns:p14="http://schemas.microsoft.com/office/powerpoint/2010/main" val="4137496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83679" y="365126"/>
            <a:ext cx="5435867" cy="875846"/>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Cooperación Internacional</a:t>
            </a:r>
          </a:p>
        </p:txBody>
      </p:sp>
      <p:sp>
        <p:nvSpPr>
          <p:cNvPr id="3" name="Marcador de contenido 2"/>
          <p:cNvSpPr>
            <a:spLocks noGrp="1"/>
          </p:cNvSpPr>
          <p:nvPr>
            <p:ph idx="1"/>
          </p:nvPr>
        </p:nvSpPr>
        <p:spPr>
          <a:xfrm>
            <a:off x="6583679" y="5039136"/>
            <a:ext cx="5238207" cy="1012796"/>
          </a:xfrm>
        </p:spPr>
        <p:txBody>
          <a:bodyPr vert="horz" lIns="91440" tIns="45720" rIns="91440" bIns="45720" rtlCol="0">
            <a:normAutofit/>
          </a:bodyPr>
          <a:lstStyle/>
          <a:p>
            <a:pPr marL="0" indent="0" algn="just">
              <a:buNone/>
            </a:pPr>
            <a:r>
              <a:rPr lang="es-SV" sz="1600" i="1" dirty="0">
                <a:solidFill>
                  <a:srgbClr val="002060"/>
                </a:solidFill>
              </a:rPr>
              <a:t>P7. El proceso del marco conceptual y bases del Sistema Nacional de Cooperación, se está realizando conjuntamente con el MRREE y se encuentra en fase de diseño </a:t>
            </a:r>
          </a:p>
        </p:txBody>
      </p:sp>
      <p:pic>
        <p:nvPicPr>
          <p:cNvPr id="4" name="Imagen 3"/>
          <p:cNvPicPr>
            <a:picLocks noChangeAspect="1"/>
          </p:cNvPicPr>
          <p:nvPr/>
        </p:nvPicPr>
        <p:blipFill>
          <a:blip r:embed="rId2"/>
          <a:stretch>
            <a:fillRect/>
          </a:stretch>
        </p:blipFill>
        <p:spPr>
          <a:xfrm>
            <a:off x="359388" y="365125"/>
            <a:ext cx="6091328" cy="3957375"/>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36</a:t>
            </a:fld>
            <a:endParaRPr lang="es-SV"/>
          </a:p>
        </p:txBody>
      </p:sp>
      <p:graphicFrame>
        <p:nvGraphicFramePr>
          <p:cNvPr id="6" name="Tabla 5"/>
          <p:cNvGraphicFramePr>
            <a:graphicFrameLocks noGrp="1"/>
          </p:cNvGraphicFramePr>
          <p:nvPr>
            <p:extLst>
              <p:ext uri="{D42A27DB-BD31-4B8C-83A1-F6EECF244321}">
                <p14:modId xmlns:p14="http://schemas.microsoft.com/office/powerpoint/2010/main" val="1450829916"/>
              </p:ext>
            </p:extLst>
          </p:nvPr>
        </p:nvGraphicFramePr>
        <p:xfrm>
          <a:off x="6599282" y="1652884"/>
          <a:ext cx="5207000" cy="2974340"/>
        </p:xfrm>
        <a:graphic>
          <a:graphicData uri="http://schemas.openxmlformats.org/drawingml/2006/table">
            <a:tbl>
              <a:tblPr>
                <a:tableStyleId>{5C22544A-7EE6-4342-B048-85BDC9FD1C3A}</a:tableStyleId>
              </a:tblPr>
              <a:tblGrid>
                <a:gridCol w="5207000">
                  <a:extLst>
                    <a:ext uri="{9D8B030D-6E8A-4147-A177-3AD203B41FA5}">
                      <a16:colId xmlns:a16="http://schemas.microsoft.com/office/drawing/2014/main" val="79253391"/>
                    </a:ext>
                  </a:extLst>
                </a:gridCol>
              </a:tblGrid>
              <a:tr h="507365">
                <a:tc>
                  <a:txBody>
                    <a:bodyPr/>
                    <a:lstStyle/>
                    <a:p>
                      <a:pPr algn="just" fontAlgn="ctr"/>
                      <a:r>
                        <a:rPr lang="es-SV" sz="1600" i="1" u="none" strike="noStrike" dirty="0">
                          <a:solidFill>
                            <a:srgbClr val="002060"/>
                          </a:solidFill>
                          <a:effectLst/>
                        </a:rPr>
                        <a:t>P4. Con respecto a las actividades:</a:t>
                      </a:r>
                      <a:r>
                        <a:rPr lang="es-SV" sz="1600" i="1" u="none" strike="noStrike" baseline="0" dirty="0">
                          <a:solidFill>
                            <a:srgbClr val="002060"/>
                          </a:solidFill>
                          <a:effectLst/>
                        </a:rPr>
                        <a:t> </a:t>
                      </a:r>
                    </a:p>
                    <a:p>
                      <a:pPr algn="just" fontAlgn="ctr"/>
                      <a:r>
                        <a:rPr lang="es-SV" sz="1600" i="1" u="none" strike="noStrike" baseline="0" dirty="0">
                          <a:solidFill>
                            <a:srgbClr val="002060"/>
                          </a:solidFill>
                          <a:effectLst/>
                        </a:rPr>
                        <a:t>- </a:t>
                      </a:r>
                      <a:r>
                        <a:rPr lang="es-SV" sz="1600" i="1" u="none" strike="noStrike" dirty="0">
                          <a:solidFill>
                            <a:srgbClr val="002060"/>
                          </a:solidFill>
                          <a:effectLst/>
                        </a:rPr>
                        <a:t>Socialización de la Estrategia Nacional de Financiamiento Externo al Desarrollo en conjunto con el VMCD</a:t>
                      </a:r>
                      <a:endParaRPr lang="es-SV" sz="1600" b="0" i="1" u="none" strike="noStrike" dirty="0">
                        <a:solidFill>
                          <a:srgbClr val="002060"/>
                        </a:solidFill>
                        <a:effectLst/>
                        <a:latin typeface="Arial Narrow" panose="020B0606020202030204" pitchFamily="34" charset="0"/>
                      </a:endParaRPr>
                    </a:p>
                  </a:txBody>
                  <a:tcPr marL="9525" marR="9525" marT="9525" marB="0" anchor="ctr">
                    <a:solidFill>
                      <a:schemeClr val="bg1"/>
                    </a:solidFill>
                  </a:tcPr>
                </a:tc>
                <a:extLst>
                  <a:ext uri="{0D108BD9-81ED-4DB2-BD59-A6C34878D82A}">
                    <a16:rowId xmlns:a16="http://schemas.microsoft.com/office/drawing/2014/main" val="3996576114"/>
                  </a:ext>
                </a:extLst>
              </a:tr>
              <a:tr h="507365">
                <a:tc>
                  <a:txBody>
                    <a:bodyPr/>
                    <a:lstStyle/>
                    <a:p>
                      <a:pPr algn="just" fontAlgn="ctr"/>
                      <a:r>
                        <a:rPr lang="es-SV" sz="1600" i="1" u="none" strike="noStrike" dirty="0">
                          <a:solidFill>
                            <a:srgbClr val="002060"/>
                          </a:solidFill>
                          <a:effectLst/>
                        </a:rPr>
                        <a:t>- Establecimiento de enlaces oficiales y hoja de ruta para garantizar compromiso institucional -VMCD- MH - STPP.</a:t>
                      </a:r>
                      <a:endParaRPr lang="es-SV" sz="1600" b="0" i="1" u="none" strike="noStrike" dirty="0">
                        <a:solidFill>
                          <a:srgbClr val="002060"/>
                        </a:solidFill>
                        <a:effectLst/>
                        <a:latin typeface="Arial Narrow" panose="020B0606020202030204" pitchFamily="34" charset="0"/>
                      </a:endParaRPr>
                    </a:p>
                  </a:txBody>
                  <a:tcPr marL="9525" marR="9525" marT="9525" marB="0" anchor="ctr">
                    <a:solidFill>
                      <a:schemeClr val="bg1"/>
                    </a:solidFill>
                  </a:tcPr>
                </a:tc>
                <a:extLst>
                  <a:ext uri="{0D108BD9-81ED-4DB2-BD59-A6C34878D82A}">
                    <a16:rowId xmlns:a16="http://schemas.microsoft.com/office/drawing/2014/main" val="253760031"/>
                  </a:ext>
                </a:extLst>
              </a:tr>
              <a:tr h="685800">
                <a:tc>
                  <a:txBody>
                    <a:bodyPr/>
                    <a:lstStyle/>
                    <a:p>
                      <a:pPr algn="just" fontAlgn="ctr"/>
                      <a:r>
                        <a:rPr lang="es-SV" sz="1600" i="1" u="none" strike="noStrike" dirty="0">
                          <a:solidFill>
                            <a:srgbClr val="002060"/>
                          </a:solidFill>
                          <a:effectLst/>
                        </a:rPr>
                        <a:t>- Operativización a través de enlaces técnicos del compromiso institucional para el diseño e implementación de herramientas de información de cooperación externa.</a:t>
                      </a:r>
                      <a:endParaRPr lang="es-SV" sz="1600" b="0" i="1" u="none" strike="noStrike" dirty="0">
                        <a:solidFill>
                          <a:srgbClr val="002060"/>
                        </a:solidFill>
                        <a:effectLst/>
                        <a:latin typeface="Arial Narrow" panose="020B0606020202030204" pitchFamily="34" charset="0"/>
                      </a:endParaRPr>
                    </a:p>
                  </a:txBody>
                  <a:tcPr marL="9525" marR="9525" marT="9525" marB="0" anchor="ctr">
                    <a:solidFill>
                      <a:schemeClr val="bg1"/>
                    </a:solidFill>
                  </a:tcPr>
                </a:tc>
                <a:extLst>
                  <a:ext uri="{0D108BD9-81ED-4DB2-BD59-A6C34878D82A}">
                    <a16:rowId xmlns:a16="http://schemas.microsoft.com/office/drawing/2014/main" val="309966010"/>
                  </a:ext>
                </a:extLst>
              </a:tr>
              <a:tr h="507365">
                <a:tc>
                  <a:txBody>
                    <a:bodyPr/>
                    <a:lstStyle/>
                    <a:p>
                      <a:pPr algn="just" fontAlgn="ctr"/>
                      <a:r>
                        <a:rPr lang="es-SV" sz="1600" i="1" u="none" strike="noStrike" dirty="0">
                          <a:solidFill>
                            <a:srgbClr val="002060"/>
                          </a:solidFill>
                          <a:effectLst/>
                        </a:rPr>
                        <a:t>- Diagnóstico sobre la información que STPP-MH-RREE/VMCD administran y tienen a su disposición.</a:t>
                      </a:r>
                    </a:p>
                    <a:p>
                      <a:pPr algn="just" fontAlgn="ctr"/>
                      <a:r>
                        <a:rPr lang="es-SV" sz="1600" b="0" i="1" u="none" strike="noStrike" dirty="0">
                          <a:solidFill>
                            <a:srgbClr val="002060"/>
                          </a:solidFill>
                          <a:effectLst/>
                          <a:latin typeface="+mn-lt"/>
                        </a:rPr>
                        <a:t>No se</a:t>
                      </a:r>
                      <a:r>
                        <a:rPr lang="es-SV" sz="1600" b="0" i="1" u="none" strike="noStrike" baseline="0" dirty="0">
                          <a:solidFill>
                            <a:srgbClr val="002060"/>
                          </a:solidFill>
                          <a:effectLst/>
                          <a:latin typeface="+mn-lt"/>
                        </a:rPr>
                        <a:t> contrataron las consultorías por Decreto de Austeridad; sin embargo, se trabajaron los TDR </a:t>
                      </a:r>
                      <a:endParaRPr lang="es-SV" sz="1600" b="0" i="1" u="none" strike="noStrike" dirty="0">
                        <a:solidFill>
                          <a:srgbClr val="002060"/>
                        </a:solidFill>
                        <a:effectLst/>
                        <a:latin typeface="+mn-lt"/>
                      </a:endParaRPr>
                    </a:p>
                  </a:txBody>
                  <a:tcPr marL="9525" marR="9525" marT="9525" marB="0" anchor="ctr">
                    <a:solidFill>
                      <a:schemeClr val="bg1"/>
                    </a:solidFill>
                  </a:tcPr>
                </a:tc>
                <a:extLst>
                  <a:ext uri="{0D108BD9-81ED-4DB2-BD59-A6C34878D82A}">
                    <a16:rowId xmlns:a16="http://schemas.microsoft.com/office/drawing/2014/main" val="184333958"/>
                  </a:ext>
                </a:extLst>
              </a:tr>
            </a:tbl>
          </a:graphicData>
        </a:graphic>
      </p:graphicFrame>
    </p:spTree>
    <p:extLst>
      <p:ext uri="{BB962C8B-B14F-4D97-AF65-F5344CB8AC3E}">
        <p14:creationId xmlns:p14="http://schemas.microsoft.com/office/powerpoint/2010/main" val="949508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áfico 1"/>
          <p:cNvGraphicFramePr>
            <a:graphicFrameLocks/>
          </p:cNvGraphicFramePr>
          <p:nvPr>
            <p:extLst>
              <p:ext uri="{D42A27DB-BD31-4B8C-83A1-F6EECF244321}">
                <p14:modId xmlns:p14="http://schemas.microsoft.com/office/powerpoint/2010/main" val="565131998"/>
              </p:ext>
            </p:extLst>
          </p:nvPr>
        </p:nvGraphicFramePr>
        <p:xfrm>
          <a:off x="432094" y="418011"/>
          <a:ext cx="11076283" cy="6280840"/>
        </p:xfrm>
        <a:graphic>
          <a:graphicData uri="http://schemas.openxmlformats.org/drawingml/2006/chart">
            <c:chart xmlns:c="http://schemas.openxmlformats.org/drawingml/2006/chart" xmlns:r="http://schemas.openxmlformats.org/officeDocument/2006/relationships" r:id="rId2"/>
          </a:graphicData>
        </a:graphic>
      </p:graphicFrame>
      <p:sp>
        <p:nvSpPr>
          <p:cNvPr id="3" name="Marcador de número de diapositiva 2"/>
          <p:cNvSpPr>
            <a:spLocks noGrp="1"/>
          </p:cNvSpPr>
          <p:nvPr>
            <p:ph type="sldNum" sz="quarter" idx="12"/>
          </p:nvPr>
        </p:nvSpPr>
        <p:spPr/>
        <p:txBody>
          <a:bodyPr/>
          <a:lstStyle/>
          <a:p>
            <a:fld id="{1DC769F2-3E44-47DA-B36F-D459FE1EF56A}" type="slidenum">
              <a:rPr lang="es-SV" smtClean="0"/>
              <a:t>37</a:t>
            </a:fld>
            <a:endParaRPr lang="es-SV"/>
          </a:p>
        </p:txBody>
      </p:sp>
    </p:spTree>
    <p:extLst>
      <p:ext uri="{BB962C8B-B14F-4D97-AF65-F5344CB8AC3E}">
        <p14:creationId xmlns:p14="http://schemas.microsoft.com/office/powerpoint/2010/main" val="24886107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6583679" y="365125"/>
            <a:ext cx="5185955" cy="888909"/>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Coordinación de Gobierno</a:t>
            </a:r>
          </a:p>
        </p:txBody>
      </p:sp>
      <p:sp>
        <p:nvSpPr>
          <p:cNvPr id="3" name="Marcador de contenido 2"/>
          <p:cNvSpPr>
            <a:spLocks noGrp="1"/>
          </p:cNvSpPr>
          <p:nvPr>
            <p:ph idx="1"/>
          </p:nvPr>
        </p:nvSpPr>
        <p:spPr>
          <a:xfrm>
            <a:off x="6583680" y="1303110"/>
            <a:ext cx="5185954" cy="4351338"/>
          </a:xfrm>
        </p:spPr>
        <p:txBody>
          <a:bodyPr>
            <a:noAutofit/>
          </a:bodyPr>
          <a:lstStyle/>
          <a:p>
            <a:pPr marL="0" indent="0" algn="just">
              <a:buNone/>
            </a:pPr>
            <a:r>
              <a:rPr lang="es-SV" sz="1600" i="1" dirty="0">
                <a:solidFill>
                  <a:srgbClr val="002060"/>
                </a:solidFill>
              </a:rPr>
              <a:t>P1. El decreto ejecutivo fue aprobado en octubre 2016, entró en vigencia en noviembre 2016  y fue remitido a la coordinación de Gabinetes y se encuentra pendiente de difusión.</a:t>
            </a:r>
          </a:p>
          <a:p>
            <a:pPr marL="0" indent="0" algn="just">
              <a:buNone/>
            </a:pPr>
            <a:r>
              <a:rPr lang="es-SV" sz="1600" i="1" dirty="0">
                <a:solidFill>
                  <a:srgbClr val="002060"/>
                </a:solidFill>
              </a:rPr>
              <a:t>P2. Se elaboró en septiembre 2016 el instrumento para la definición de agendas estratégicas de los  GG y su validación está pendiente por parte de la coordinación de Gabinete. Asimismo, los Gabinetes no han definido agenda que permita la construcción del Sistema  de seguimiento a los instrumentos de planificación de los Gabinetes.</a:t>
            </a:r>
          </a:p>
          <a:p>
            <a:pPr marL="0" indent="0" algn="just">
              <a:buNone/>
            </a:pPr>
            <a:r>
              <a:rPr lang="es-SV" sz="1600" i="1" dirty="0">
                <a:solidFill>
                  <a:srgbClr val="002060"/>
                </a:solidFill>
              </a:rPr>
              <a:t>P4. Se pospuso la  autoevaluación sobre funcionamiento de los GG y propuestas de mejora para enero de 2017</a:t>
            </a:r>
          </a:p>
          <a:p>
            <a:pPr marL="0" indent="0" algn="just">
              <a:buNone/>
            </a:pPr>
            <a:r>
              <a:rPr lang="es-SV" sz="1600" i="1" dirty="0">
                <a:solidFill>
                  <a:srgbClr val="002060"/>
                </a:solidFill>
              </a:rPr>
              <a:t>P6. La Secretaría de Gobernabilidad no convoca a los delegados de la STPP a las reuniones. Asimismo, los GG no se vinculan al quehacer de los Consejos, razón por la cual se sugiere continuar gestionando la solicitud de incorporar a los delegados de la STPP en las reuniones</a:t>
            </a:r>
          </a:p>
        </p:txBody>
      </p:sp>
      <p:sp>
        <p:nvSpPr>
          <p:cNvPr id="5" name="Marcador de número de diapositiva 4"/>
          <p:cNvSpPr>
            <a:spLocks noGrp="1"/>
          </p:cNvSpPr>
          <p:nvPr>
            <p:ph type="sldNum" sz="quarter" idx="12"/>
          </p:nvPr>
        </p:nvSpPr>
        <p:spPr/>
        <p:txBody>
          <a:bodyPr/>
          <a:lstStyle/>
          <a:p>
            <a:fld id="{1DC769F2-3E44-47DA-B36F-D459FE1EF56A}" type="slidenum">
              <a:rPr lang="es-SV" smtClean="0"/>
              <a:t>38</a:t>
            </a:fld>
            <a:endParaRPr lang="es-SV" dirty="0"/>
          </a:p>
        </p:txBody>
      </p:sp>
      <p:pic>
        <p:nvPicPr>
          <p:cNvPr id="4" name="Imagen 3"/>
          <p:cNvPicPr>
            <a:picLocks noChangeAspect="1"/>
          </p:cNvPicPr>
          <p:nvPr/>
        </p:nvPicPr>
        <p:blipFill>
          <a:blip r:embed="rId3"/>
          <a:stretch>
            <a:fillRect/>
          </a:stretch>
        </p:blipFill>
        <p:spPr>
          <a:xfrm>
            <a:off x="359388" y="371448"/>
            <a:ext cx="6091328" cy="4573688"/>
          </a:xfrm>
          <a:prstGeom prst="rect">
            <a:avLst/>
          </a:prstGeom>
        </p:spPr>
      </p:pic>
      <p:sp>
        <p:nvSpPr>
          <p:cNvPr id="6" name="Rectángulo 5"/>
          <p:cNvSpPr/>
          <p:nvPr/>
        </p:nvSpPr>
        <p:spPr>
          <a:xfrm>
            <a:off x="200296" y="5505217"/>
            <a:ext cx="11569337" cy="1323439"/>
          </a:xfrm>
          <a:prstGeom prst="rect">
            <a:avLst/>
          </a:prstGeom>
        </p:spPr>
        <p:txBody>
          <a:bodyPr wrap="square">
            <a:spAutoFit/>
          </a:bodyPr>
          <a:lstStyle/>
          <a:p>
            <a:pPr algn="just"/>
            <a:r>
              <a:rPr lang="es-SV" sz="1600" i="1" dirty="0">
                <a:solidFill>
                  <a:srgbClr val="002060"/>
                </a:solidFill>
              </a:rPr>
              <a:t>P7. En las sesiones en las que se participó, fueron de carácter informativo, razón por la cual no se realizó ayuda memoria, por lo que no se tomaron acuerdos, razón por la cual el Secretario debe tomar una decisión sobre el rol técnico de la STPP en el Consejo de Ministros.</a:t>
            </a:r>
          </a:p>
          <a:p>
            <a:pPr algn="just"/>
            <a:endParaRPr lang="es-SV" sz="1600" i="1" dirty="0">
              <a:solidFill>
                <a:srgbClr val="002060"/>
              </a:solidFill>
            </a:endParaRPr>
          </a:p>
          <a:p>
            <a:pPr algn="just"/>
            <a:r>
              <a:rPr lang="es-SV" sz="1600" i="1" dirty="0">
                <a:solidFill>
                  <a:srgbClr val="002060"/>
                </a:solidFill>
              </a:rPr>
              <a:t>P10. Existe demora en la firma del convenio entre INDES e INDER. Por otro lado, el Programa fue asignado a la Dirección de Coordinación de Gobierno pero se identificaron actividades que están vinculadas con la Dirección de Programas Estratégicos.</a:t>
            </a:r>
          </a:p>
        </p:txBody>
      </p:sp>
    </p:spTree>
    <p:extLst>
      <p:ext uri="{BB962C8B-B14F-4D97-AF65-F5344CB8AC3E}">
        <p14:creationId xmlns:p14="http://schemas.microsoft.com/office/powerpoint/2010/main" val="2314731575"/>
      </p:ext>
    </p:extLst>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SV"/>
          </a:p>
        </p:txBody>
      </p:sp>
      <p:sp>
        <p:nvSpPr>
          <p:cNvPr id="3" name="Marcador de contenido 2"/>
          <p:cNvSpPr>
            <a:spLocks noGrp="1"/>
          </p:cNvSpPr>
          <p:nvPr>
            <p:ph idx="1"/>
          </p:nvPr>
        </p:nvSpPr>
        <p:spPr/>
        <p:txBody>
          <a:bodyPr/>
          <a:lstStyle/>
          <a:p>
            <a:endParaRPr lang="es-SV"/>
          </a:p>
        </p:txBody>
      </p:sp>
      <p:pic>
        <p:nvPicPr>
          <p:cNvPr id="4" name="Imagen 3"/>
          <p:cNvPicPr>
            <a:picLocks noChangeAspect="1"/>
          </p:cNvPicPr>
          <p:nvPr/>
        </p:nvPicPr>
        <p:blipFill>
          <a:blip r:embed="rId2"/>
          <a:stretch>
            <a:fillRect/>
          </a:stretch>
        </p:blipFill>
        <p:spPr>
          <a:xfrm>
            <a:off x="392626" y="365126"/>
            <a:ext cx="11324758" cy="6327300"/>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39</a:t>
            </a:fld>
            <a:endParaRPr lang="es-SV"/>
          </a:p>
        </p:txBody>
      </p:sp>
    </p:spTree>
    <p:extLst>
      <p:ext uri="{BB962C8B-B14F-4D97-AF65-F5344CB8AC3E}">
        <p14:creationId xmlns:p14="http://schemas.microsoft.com/office/powerpoint/2010/main" val="3803181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628930" y="986854"/>
            <a:ext cx="9144000" cy="2370710"/>
          </a:xfrm>
        </p:spPr>
        <p:style>
          <a:lnRef idx="0">
            <a:schemeClr val="accent5"/>
          </a:lnRef>
          <a:fillRef idx="3">
            <a:schemeClr val="accent5"/>
          </a:fillRef>
          <a:effectRef idx="3">
            <a:schemeClr val="accent5"/>
          </a:effectRef>
          <a:fontRef idx="minor">
            <a:schemeClr val="lt1"/>
          </a:fontRef>
        </p:style>
        <p:txBody>
          <a:bodyPr>
            <a:normAutofit fontScale="90000"/>
          </a:bodyPr>
          <a:lstStyle/>
          <a:p>
            <a:r>
              <a:rPr lang="es-SV" dirty="0"/>
              <a:t>DIRECCIÓN GENERAL DE TRANSFORMACIÓN DEL ESTADO</a:t>
            </a:r>
          </a:p>
        </p:txBody>
      </p:sp>
      <p:sp>
        <p:nvSpPr>
          <p:cNvPr id="4" name="Marcador de número de diapositiva 3"/>
          <p:cNvSpPr>
            <a:spLocks noGrp="1"/>
          </p:cNvSpPr>
          <p:nvPr>
            <p:ph type="sldNum" sz="quarter" idx="12"/>
          </p:nvPr>
        </p:nvSpPr>
        <p:spPr/>
        <p:txBody>
          <a:bodyPr/>
          <a:lstStyle/>
          <a:p>
            <a:fld id="{1DC769F2-3E44-47DA-B36F-D459FE1EF56A}" type="slidenum">
              <a:rPr lang="es-SV" smtClean="0"/>
              <a:t>4</a:t>
            </a:fld>
            <a:endParaRPr lang="es-SV"/>
          </a:p>
        </p:txBody>
      </p:sp>
    </p:spTree>
    <p:extLst>
      <p:ext uri="{BB962C8B-B14F-4D97-AF65-F5344CB8AC3E}">
        <p14:creationId xmlns:p14="http://schemas.microsoft.com/office/powerpoint/2010/main" val="21442169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SV"/>
          </a:p>
        </p:txBody>
      </p:sp>
      <p:pic>
        <p:nvPicPr>
          <p:cNvPr id="4" name="Imagen 3"/>
          <p:cNvPicPr>
            <a:picLocks noChangeAspect="1"/>
          </p:cNvPicPr>
          <p:nvPr/>
        </p:nvPicPr>
        <p:blipFill>
          <a:blip r:embed="rId2"/>
          <a:stretch>
            <a:fillRect/>
          </a:stretch>
        </p:blipFill>
        <p:spPr>
          <a:xfrm>
            <a:off x="366397" y="578986"/>
            <a:ext cx="11459206" cy="5700028"/>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40</a:t>
            </a:fld>
            <a:endParaRPr lang="es-SV"/>
          </a:p>
        </p:txBody>
      </p:sp>
    </p:spTree>
    <p:extLst>
      <p:ext uri="{BB962C8B-B14F-4D97-AF65-F5344CB8AC3E}">
        <p14:creationId xmlns:p14="http://schemas.microsoft.com/office/powerpoint/2010/main" val="669014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88182" y="365125"/>
            <a:ext cx="5066671" cy="849721"/>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Dirección de Programas Estratégicos</a:t>
            </a:r>
          </a:p>
        </p:txBody>
      </p:sp>
      <p:sp>
        <p:nvSpPr>
          <p:cNvPr id="3" name="Marcador de contenido 2"/>
          <p:cNvSpPr>
            <a:spLocks noGrp="1"/>
          </p:cNvSpPr>
          <p:nvPr>
            <p:ph idx="1"/>
          </p:nvPr>
        </p:nvSpPr>
        <p:spPr>
          <a:xfrm>
            <a:off x="6688181" y="1516404"/>
            <a:ext cx="5066672" cy="1182270"/>
          </a:xfrm>
        </p:spPr>
        <p:txBody>
          <a:bodyPr>
            <a:normAutofit/>
          </a:bodyPr>
          <a:lstStyle/>
          <a:p>
            <a:pPr marL="0" indent="0" algn="just">
              <a:buNone/>
            </a:pPr>
            <a:r>
              <a:rPr lang="es-SV" sz="1600" i="1" dirty="0">
                <a:solidFill>
                  <a:srgbClr val="002060"/>
                </a:solidFill>
              </a:rPr>
              <a:t>P1. Debido a que la elaboración de la guía incluye consulta con varias instituciones del Gobierno Central, la elaboración tardó más de lo previsto, razón por la cual en el primer trimestre se elaborará la Guía</a:t>
            </a:r>
          </a:p>
        </p:txBody>
      </p:sp>
      <p:pic>
        <p:nvPicPr>
          <p:cNvPr id="4" name="Imagen 3"/>
          <p:cNvPicPr>
            <a:picLocks noChangeAspect="1"/>
          </p:cNvPicPr>
          <p:nvPr/>
        </p:nvPicPr>
        <p:blipFill>
          <a:blip r:embed="rId2"/>
          <a:stretch>
            <a:fillRect/>
          </a:stretch>
        </p:blipFill>
        <p:spPr>
          <a:xfrm>
            <a:off x="437764" y="365125"/>
            <a:ext cx="6091328" cy="6446953"/>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41</a:t>
            </a:fld>
            <a:endParaRPr lang="es-SV"/>
          </a:p>
        </p:txBody>
      </p:sp>
      <p:sp>
        <p:nvSpPr>
          <p:cNvPr id="6" name="Rectángulo 5"/>
          <p:cNvSpPr/>
          <p:nvPr/>
        </p:nvSpPr>
        <p:spPr>
          <a:xfrm>
            <a:off x="6688182" y="2617752"/>
            <a:ext cx="5066672" cy="973967"/>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600" i="1" dirty="0">
                <a:solidFill>
                  <a:srgbClr val="002060"/>
                </a:solidFill>
              </a:rPr>
              <a:t>P8. Debido a que el Plan de Desarrollo, Protección e Inclusión Social fue aprobado en diciembre 2016, la implementación no se llevó a cabo en el tiempo programado, por lo que se realizará en el primer trimestre de 2017</a:t>
            </a:r>
          </a:p>
        </p:txBody>
      </p:sp>
    </p:spTree>
    <p:extLst>
      <p:ext uri="{BB962C8B-B14F-4D97-AF65-F5344CB8AC3E}">
        <p14:creationId xmlns:p14="http://schemas.microsoft.com/office/powerpoint/2010/main" val="31755049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SV"/>
          </a:p>
        </p:txBody>
      </p:sp>
      <p:sp>
        <p:nvSpPr>
          <p:cNvPr id="3" name="Marcador de contenido 2"/>
          <p:cNvSpPr>
            <a:spLocks noGrp="1"/>
          </p:cNvSpPr>
          <p:nvPr>
            <p:ph idx="1"/>
          </p:nvPr>
        </p:nvSpPr>
        <p:spPr/>
        <p:txBody>
          <a:bodyPr/>
          <a:lstStyle/>
          <a:p>
            <a:endParaRPr lang="es-SV"/>
          </a:p>
        </p:txBody>
      </p:sp>
      <p:pic>
        <p:nvPicPr>
          <p:cNvPr id="4" name="Imagen 3"/>
          <p:cNvPicPr>
            <a:picLocks noChangeAspect="1"/>
          </p:cNvPicPr>
          <p:nvPr/>
        </p:nvPicPr>
        <p:blipFill>
          <a:blip r:embed="rId2"/>
          <a:stretch>
            <a:fillRect/>
          </a:stretch>
        </p:blipFill>
        <p:spPr>
          <a:xfrm>
            <a:off x="1005841" y="257864"/>
            <a:ext cx="10656808" cy="6342271"/>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42</a:t>
            </a:fld>
            <a:endParaRPr lang="es-SV"/>
          </a:p>
        </p:txBody>
      </p:sp>
    </p:spTree>
    <p:extLst>
      <p:ext uri="{BB962C8B-B14F-4D97-AF65-F5344CB8AC3E}">
        <p14:creationId xmlns:p14="http://schemas.microsoft.com/office/powerpoint/2010/main" val="2549409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39989" y="365124"/>
            <a:ext cx="5238205" cy="788213"/>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FANTEL</a:t>
            </a:r>
          </a:p>
        </p:txBody>
      </p:sp>
      <p:sp>
        <p:nvSpPr>
          <p:cNvPr id="3" name="Marcador de contenido 2"/>
          <p:cNvSpPr>
            <a:spLocks noGrp="1"/>
          </p:cNvSpPr>
          <p:nvPr>
            <p:ph idx="1"/>
          </p:nvPr>
        </p:nvSpPr>
        <p:spPr>
          <a:xfrm>
            <a:off x="6439988" y="1343159"/>
            <a:ext cx="5238206" cy="2411685"/>
          </a:xfrm>
        </p:spPr>
        <p:txBody>
          <a:bodyPr>
            <a:normAutofit/>
          </a:bodyPr>
          <a:lstStyle/>
          <a:p>
            <a:pPr marL="0" indent="0" algn="just">
              <a:buNone/>
            </a:pPr>
            <a:r>
              <a:rPr lang="es-SV" sz="1800" i="1" dirty="0">
                <a:solidFill>
                  <a:srgbClr val="002060"/>
                </a:solidFill>
              </a:rPr>
              <a:t>P6. Se redactaron las reformas de la ley FANTEL. Estas funcionarán al aprobarse la reforma a la ley, la cual está pendiente de aprobación en la Asamblea Legislativa. Asimismo fueron redactados las reformas de los reglamentos; sin embargo, están pendientes de la aprobación de la reforma a la ley.</a:t>
            </a:r>
          </a:p>
        </p:txBody>
      </p:sp>
      <p:pic>
        <p:nvPicPr>
          <p:cNvPr id="4" name="Imagen 3"/>
          <p:cNvPicPr>
            <a:picLocks noChangeAspect="1"/>
          </p:cNvPicPr>
          <p:nvPr/>
        </p:nvPicPr>
        <p:blipFill>
          <a:blip r:embed="rId2"/>
          <a:stretch>
            <a:fillRect/>
          </a:stretch>
        </p:blipFill>
        <p:spPr>
          <a:xfrm>
            <a:off x="202633" y="365125"/>
            <a:ext cx="6091328" cy="3389719"/>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43</a:t>
            </a:fld>
            <a:endParaRPr lang="es-SV"/>
          </a:p>
        </p:txBody>
      </p:sp>
    </p:spTree>
    <p:extLst>
      <p:ext uri="{BB962C8B-B14F-4D97-AF65-F5344CB8AC3E}">
        <p14:creationId xmlns:p14="http://schemas.microsoft.com/office/powerpoint/2010/main" val="30759400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618751"/>
            <a:ext cx="9144000" cy="2387600"/>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r>
              <a:rPr lang="es-SV" dirty="0">
                <a:solidFill>
                  <a:schemeClr val="lt1"/>
                </a:solidFill>
                <a:latin typeface="+mn-lt"/>
                <a:ea typeface="+mn-ea"/>
                <a:cs typeface="+mn-cs"/>
              </a:rPr>
              <a:t>GERENCIA GENERAL Y UNIDADES STAFF</a:t>
            </a:r>
          </a:p>
        </p:txBody>
      </p:sp>
      <p:sp>
        <p:nvSpPr>
          <p:cNvPr id="3" name="Marcador de número de diapositiva 2"/>
          <p:cNvSpPr>
            <a:spLocks noGrp="1"/>
          </p:cNvSpPr>
          <p:nvPr>
            <p:ph type="sldNum" sz="quarter" idx="12"/>
          </p:nvPr>
        </p:nvSpPr>
        <p:spPr/>
        <p:txBody>
          <a:bodyPr/>
          <a:lstStyle/>
          <a:p>
            <a:fld id="{1DC769F2-3E44-47DA-B36F-D459FE1EF56A}" type="slidenum">
              <a:rPr lang="es-SV" smtClean="0"/>
              <a:t>44</a:t>
            </a:fld>
            <a:endParaRPr lang="es-SV"/>
          </a:p>
        </p:txBody>
      </p:sp>
    </p:spTree>
    <p:extLst>
      <p:ext uri="{BB962C8B-B14F-4D97-AF65-F5344CB8AC3E}">
        <p14:creationId xmlns:p14="http://schemas.microsoft.com/office/powerpoint/2010/main" val="18420943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SV"/>
          </a:p>
        </p:txBody>
      </p:sp>
      <p:pic>
        <p:nvPicPr>
          <p:cNvPr id="4" name="Imagen 3"/>
          <p:cNvPicPr>
            <a:picLocks noChangeAspect="1"/>
          </p:cNvPicPr>
          <p:nvPr/>
        </p:nvPicPr>
        <p:blipFill>
          <a:blip r:embed="rId2"/>
          <a:stretch>
            <a:fillRect/>
          </a:stretch>
        </p:blipFill>
        <p:spPr>
          <a:xfrm>
            <a:off x="166457" y="725189"/>
            <a:ext cx="11859085" cy="5631161"/>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45</a:t>
            </a:fld>
            <a:endParaRPr lang="es-SV"/>
          </a:p>
        </p:txBody>
      </p:sp>
    </p:spTree>
    <p:extLst>
      <p:ext uri="{BB962C8B-B14F-4D97-AF65-F5344CB8AC3E}">
        <p14:creationId xmlns:p14="http://schemas.microsoft.com/office/powerpoint/2010/main" val="30891056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SV"/>
          </a:p>
        </p:txBody>
      </p:sp>
      <p:pic>
        <p:nvPicPr>
          <p:cNvPr id="4" name="Imagen 3"/>
          <p:cNvPicPr>
            <a:picLocks noChangeAspect="1"/>
          </p:cNvPicPr>
          <p:nvPr/>
        </p:nvPicPr>
        <p:blipFill>
          <a:blip r:embed="rId2"/>
          <a:stretch>
            <a:fillRect/>
          </a:stretch>
        </p:blipFill>
        <p:spPr>
          <a:xfrm>
            <a:off x="224220" y="676417"/>
            <a:ext cx="11743560" cy="5679933"/>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46</a:t>
            </a:fld>
            <a:endParaRPr lang="es-SV"/>
          </a:p>
        </p:txBody>
      </p:sp>
    </p:spTree>
    <p:extLst>
      <p:ext uri="{BB962C8B-B14F-4D97-AF65-F5344CB8AC3E}">
        <p14:creationId xmlns:p14="http://schemas.microsoft.com/office/powerpoint/2010/main" val="31079088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96742" y="365126"/>
            <a:ext cx="5314521" cy="836658"/>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t>Gerencia Administrativa Financiera</a:t>
            </a:r>
          </a:p>
        </p:txBody>
      </p:sp>
      <p:sp>
        <p:nvSpPr>
          <p:cNvPr id="3" name="Marcador de contenido 2"/>
          <p:cNvSpPr>
            <a:spLocks noGrp="1"/>
          </p:cNvSpPr>
          <p:nvPr>
            <p:ph idx="1"/>
          </p:nvPr>
        </p:nvSpPr>
        <p:spPr>
          <a:xfrm>
            <a:off x="6546667" y="1394552"/>
            <a:ext cx="5364595" cy="2158546"/>
          </a:xfrm>
        </p:spPr>
        <p:txBody>
          <a:bodyPr vert="horz" lIns="91440" tIns="45720" rIns="91440" bIns="45720" rtlCol="0">
            <a:normAutofit/>
          </a:bodyPr>
          <a:lstStyle/>
          <a:p>
            <a:pPr marL="0" indent="0" algn="just">
              <a:buNone/>
            </a:pPr>
            <a:r>
              <a:rPr lang="es-SV" sz="1400" i="1" dirty="0">
                <a:solidFill>
                  <a:srgbClr val="002060"/>
                </a:solidFill>
              </a:rPr>
              <a:t>P2 – P3 – P4 – P5 – P7 – P8: No se han obtenido los documentos oficiales de los subsistemas de Gestión de Talento Humano; adicionalmente, la operatividad de la Unidad de Talento Humano es demandante y se han atendido los requerimientos de OIR, Oficina de Fortalecimiento y de Control Interno de la Secretaría de Participación, Transparencia y Anticorrupción y SALJ, por lo que se formularán propuestas internas de los subsistemas de Gestión del Talento Humano y posteriormente buscar el alineamiento con los documentos oficiales.</a:t>
            </a:r>
          </a:p>
        </p:txBody>
      </p:sp>
      <p:pic>
        <p:nvPicPr>
          <p:cNvPr id="4" name="Imagen 3"/>
          <p:cNvPicPr>
            <a:picLocks noChangeAspect="1"/>
          </p:cNvPicPr>
          <p:nvPr/>
        </p:nvPicPr>
        <p:blipFill>
          <a:blip r:embed="rId2"/>
          <a:stretch>
            <a:fillRect/>
          </a:stretch>
        </p:blipFill>
        <p:spPr>
          <a:xfrm>
            <a:off x="346325" y="365125"/>
            <a:ext cx="6091328" cy="5960391"/>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47</a:t>
            </a:fld>
            <a:endParaRPr lang="es-SV" dirty="0"/>
          </a:p>
        </p:txBody>
      </p:sp>
      <p:sp>
        <p:nvSpPr>
          <p:cNvPr id="7" name="Rectángulo 6"/>
          <p:cNvSpPr/>
          <p:nvPr/>
        </p:nvSpPr>
        <p:spPr>
          <a:xfrm>
            <a:off x="6565229" y="4420472"/>
            <a:ext cx="5458099" cy="564069"/>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400" i="1" dirty="0">
                <a:solidFill>
                  <a:srgbClr val="002060"/>
                </a:solidFill>
              </a:rPr>
              <a:t>P14. Con instrucciones de Despacho se implementó el Sistema de Correspondencia diseñado por ITIGES</a:t>
            </a:r>
          </a:p>
          <a:p>
            <a:pPr algn="just">
              <a:lnSpc>
                <a:spcPct val="90000"/>
              </a:lnSpc>
              <a:spcBef>
                <a:spcPts val="1000"/>
              </a:spcBef>
              <a:buFont typeface="Arial" panose="020B0604020202020204" pitchFamily="34" charset="0"/>
              <a:buNone/>
            </a:pPr>
            <a:r>
              <a:rPr lang="es-SV" sz="1400" i="1" dirty="0">
                <a:solidFill>
                  <a:srgbClr val="002060"/>
                </a:solidFill>
              </a:rPr>
              <a:t>P16. El programa de Gestión de Seguridad y Salud Ocupacional será implementado posterior a la aprobación de los Directores Generales</a:t>
            </a:r>
          </a:p>
        </p:txBody>
      </p:sp>
      <p:sp>
        <p:nvSpPr>
          <p:cNvPr id="8" name="Rectángulo 7"/>
          <p:cNvSpPr/>
          <p:nvPr/>
        </p:nvSpPr>
        <p:spPr>
          <a:xfrm>
            <a:off x="6583678" y="5488729"/>
            <a:ext cx="5439649" cy="867621"/>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400" i="1" dirty="0">
                <a:solidFill>
                  <a:srgbClr val="002060"/>
                </a:solidFill>
              </a:rPr>
              <a:t>P18. El Ministerio de Hacienda no autorizó plaza de archivo institucional para contratación, razón por la cual se asignará un empleado de la STPP para dar cobertura a las funciones del encargado de archivo institucional</a:t>
            </a:r>
          </a:p>
        </p:txBody>
      </p:sp>
      <p:sp>
        <p:nvSpPr>
          <p:cNvPr id="6" name="Rectángulo 5"/>
          <p:cNvSpPr/>
          <p:nvPr/>
        </p:nvSpPr>
        <p:spPr>
          <a:xfrm>
            <a:off x="6546667" y="3049337"/>
            <a:ext cx="5364595" cy="535531"/>
          </a:xfrm>
          <a:prstGeom prst="rect">
            <a:avLst/>
          </a:prstGeom>
        </p:spPr>
        <p:txBody>
          <a:bodyPr vert="horz" lIns="91440" tIns="45720" rIns="91440" bIns="45720" rtlCol="0">
            <a:noAutofit/>
          </a:bodyPr>
          <a:lstStyle/>
          <a:p>
            <a:pPr algn="just">
              <a:lnSpc>
                <a:spcPct val="90000"/>
              </a:lnSpc>
              <a:spcBef>
                <a:spcPts val="1000"/>
              </a:spcBef>
              <a:buFont typeface="Arial" panose="020B0604020202020204" pitchFamily="34" charset="0"/>
              <a:buNone/>
            </a:pPr>
            <a:r>
              <a:rPr lang="es-SV" sz="1400" i="1" dirty="0">
                <a:solidFill>
                  <a:srgbClr val="002060"/>
                </a:solidFill>
              </a:rPr>
              <a:t>P6. La línea base del clima laboral no fue proporcionada en la consultoría que se hizo para tal fin, razón por la cual se retomará el tema en el 2017.</a:t>
            </a:r>
          </a:p>
        </p:txBody>
      </p:sp>
      <p:sp>
        <p:nvSpPr>
          <p:cNvPr id="9" name="Rectángulo 8"/>
          <p:cNvSpPr/>
          <p:nvPr/>
        </p:nvSpPr>
        <p:spPr>
          <a:xfrm>
            <a:off x="6596742" y="3681965"/>
            <a:ext cx="5314520" cy="738664"/>
          </a:xfrm>
          <a:prstGeom prst="rect">
            <a:avLst/>
          </a:prstGeom>
        </p:spPr>
        <p:txBody>
          <a:bodyPr wrap="square">
            <a:spAutoFit/>
          </a:bodyPr>
          <a:lstStyle/>
          <a:p>
            <a:pPr algn="just"/>
            <a:r>
              <a:rPr lang="es-SV" sz="1400" i="1" dirty="0">
                <a:solidFill>
                  <a:srgbClr val="002060"/>
                </a:solidFill>
              </a:rPr>
              <a:t>P7 – P8: La operatividad de la Unidad de Talento Humano es demandante y se han atendido los requerimientos de otras dependencias e instituciones.</a:t>
            </a:r>
            <a:endParaRPr lang="es-SV" sz="1400" dirty="0"/>
          </a:p>
        </p:txBody>
      </p:sp>
    </p:spTree>
    <p:extLst>
      <p:ext uri="{BB962C8B-B14F-4D97-AF65-F5344CB8AC3E}">
        <p14:creationId xmlns:p14="http://schemas.microsoft.com/office/powerpoint/2010/main" val="22718071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55995" y="1465917"/>
            <a:ext cx="11680010" cy="4007419"/>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48</a:t>
            </a:fld>
            <a:endParaRPr lang="es-SV"/>
          </a:p>
        </p:txBody>
      </p:sp>
    </p:spTree>
    <p:extLst>
      <p:ext uri="{BB962C8B-B14F-4D97-AF65-F5344CB8AC3E}">
        <p14:creationId xmlns:p14="http://schemas.microsoft.com/office/powerpoint/2010/main" val="33468193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22868" y="591867"/>
            <a:ext cx="5055326" cy="845047"/>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Unidad de Informática</a:t>
            </a:r>
          </a:p>
        </p:txBody>
      </p:sp>
      <p:sp>
        <p:nvSpPr>
          <p:cNvPr id="3" name="Marcador de contenido 2"/>
          <p:cNvSpPr>
            <a:spLocks noGrp="1"/>
          </p:cNvSpPr>
          <p:nvPr>
            <p:ph idx="1"/>
          </p:nvPr>
        </p:nvSpPr>
        <p:spPr>
          <a:xfrm>
            <a:off x="6622868" y="1690687"/>
            <a:ext cx="5055326" cy="737141"/>
          </a:xfrm>
        </p:spPr>
        <p:txBody>
          <a:bodyPr>
            <a:normAutofit/>
          </a:bodyPr>
          <a:lstStyle/>
          <a:p>
            <a:pPr marL="0" indent="0" algn="just">
              <a:buNone/>
            </a:pPr>
            <a:r>
              <a:rPr lang="es-SV" sz="1800" i="1" dirty="0">
                <a:solidFill>
                  <a:srgbClr val="002060"/>
                </a:solidFill>
              </a:rPr>
              <a:t>P3. Estas actividades fueron considerados en el Plan Estratégico de Tecnología (PETIC)</a:t>
            </a:r>
          </a:p>
          <a:p>
            <a:pPr algn="just"/>
            <a:endParaRPr lang="es-SV" sz="1800" i="1" dirty="0">
              <a:solidFill>
                <a:srgbClr val="002060"/>
              </a:solidFill>
            </a:endParaRPr>
          </a:p>
          <a:p>
            <a:pPr algn="just"/>
            <a:endParaRPr lang="es-SV" sz="1800" i="1" dirty="0">
              <a:solidFill>
                <a:srgbClr val="002060"/>
              </a:solidFill>
            </a:endParaRPr>
          </a:p>
          <a:p>
            <a:pPr algn="just"/>
            <a:endParaRPr lang="es-SV" sz="1800" i="1" dirty="0">
              <a:solidFill>
                <a:srgbClr val="002060"/>
              </a:solidFill>
            </a:endParaRPr>
          </a:p>
        </p:txBody>
      </p:sp>
      <p:pic>
        <p:nvPicPr>
          <p:cNvPr id="4" name="Imagen 3"/>
          <p:cNvPicPr>
            <a:picLocks noChangeAspect="1"/>
          </p:cNvPicPr>
          <p:nvPr/>
        </p:nvPicPr>
        <p:blipFill>
          <a:blip r:embed="rId2"/>
          <a:stretch>
            <a:fillRect/>
          </a:stretch>
        </p:blipFill>
        <p:spPr>
          <a:xfrm>
            <a:off x="262792" y="591867"/>
            <a:ext cx="6091328" cy="2197641"/>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49</a:t>
            </a:fld>
            <a:endParaRPr lang="es-SV"/>
          </a:p>
        </p:txBody>
      </p:sp>
    </p:spTree>
    <p:extLst>
      <p:ext uri="{BB962C8B-B14F-4D97-AF65-F5344CB8AC3E}">
        <p14:creationId xmlns:p14="http://schemas.microsoft.com/office/powerpoint/2010/main" val="3994411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44534" y="304277"/>
            <a:ext cx="12096009" cy="6336005"/>
          </a:xfrm>
          <a:prstGeom prst="rect">
            <a:avLst/>
          </a:prstGeom>
        </p:spPr>
      </p:pic>
      <p:sp>
        <p:nvSpPr>
          <p:cNvPr id="2" name="Marcador de número de diapositiva 1"/>
          <p:cNvSpPr>
            <a:spLocks noGrp="1"/>
          </p:cNvSpPr>
          <p:nvPr>
            <p:ph type="sldNum" sz="quarter" idx="12"/>
          </p:nvPr>
        </p:nvSpPr>
        <p:spPr/>
        <p:txBody>
          <a:bodyPr/>
          <a:lstStyle/>
          <a:p>
            <a:fld id="{1DC769F2-3E44-47DA-B36F-D459FE1EF56A}" type="slidenum">
              <a:rPr lang="es-SV" smtClean="0"/>
              <a:t>5</a:t>
            </a:fld>
            <a:endParaRPr lang="es-SV"/>
          </a:p>
        </p:txBody>
      </p:sp>
    </p:spTree>
    <p:extLst>
      <p:ext uri="{BB962C8B-B14F-4D97-AF65-F5344CB8AC3E}">
        <p14:creationId xmlns:p14="http://schemas.microsoft.com/office/powerpoint/2010/main" val="2910744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áfico 5"/>
          <p:cNvGraphicFramePr>
            <a:graphicFrameLocks/>
          </p:cNvGraphicFramePr>
          <p:nvPr>
            <p:extLst>
              <p:ext uri="{D42A27DB-BD31-4B8C-83A1-F6EECF244321}">
                <p14:modId xmlns:p14="http://schemas.microsoft.com/office/powerpoint/2010/main" val="949336402"/>
              </p:ext>
            </p:extLst>
          </p:nvPr>
        </p:nvGraphicFramePr>
        <p:xfrm>
          <a:off x="117519" y="423293"/>
          <a:ext cx="11956962" cy="6011413"/>
        </p:xfrm>
        <a:graphic>
          <a:graphicData uri="http://schemas.openxmlformats.org/drawingml/2006/chart">
            <c:chart xmlns:c="http://schemas.openxmlformats.org/drawingml/2006/chart" xmlns:r="http://schemas.openxmlformats.org/officeDocument/2006/relationships" r:id="rId2"/>
          </a:graphicData>
        </a:graphic>
      </p:graphicFrame>
      <p:sp>
        <p:nvSpPr>
          <p:cNvPr id="7" name="Marcador de número de diapositiva 6"/>
          <p:cNvSpPr>
            <a:spLocks noGrp="1"/>
          </p:cNvSpPr>
          <p:nvPr>
            <p:ph type="sldNum" sz="quarter" idx="12"/>
          </p:nvPr>
        </p:nvSpPr>
        <p:spPr/>
        <p:txBody>
          <a:bodyPr/>
          <a:lstStyle/>
          <a:p>
            <a:fld id="{1DC769F2-3E44-47DA-B36F-D459FE1EF56A}" type="slidenum">
              <a:rPr lang="es-SV" smtClean="0"/>
              <a:t>50</a:t>
            </a:fld>
            <a:endParaRPr lang="es-SV"/>
          </a:p>
        </p:txBody>
      </p:sp>
    </p:spTree>
    <p:extLst>
      <p:ext uri="{BB962C8B-B14F-4D97-AF65-F5344CB8AC3E}">
        <p14:creationId xmlns:p14="http://schemas.microsoft.com/office/powerpoint/2010/main" val="17853149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44489" y="365125"/>
            <a:ext cx="5159831" cy="888909"/>
          </a:xfrm>
          <a:solidFill>
            <a:schemeClr val="accent3"/>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oAutofit/>
          </a:bodyPr>
          <a:lstStyle/>
          <a:p>
            <a:r>
              <a:rPr lang="es-SV" sz="2400" dirty="0">
                <a:solidFill>
                  <a:schemeClr val="lt1"/>
                </a:solidFill>
                <a:latin typeface="+mn-lt"/>
                <a:ea typeface="+mn-ea"/>
                <a:cs typeface="+mn-cs"/>
              </a:rPr>
              <a:t>Unidad de Derechos Humanos y Género</a:t>
            </a:r>
          </a:p>
        </p:txBody>
      </p:sp>
      <p:sp>
        <p:nvSpPr>
          <p:cNvPr id="3" name="Marcador de contenido 2"/>
          <p:cNvSpPr>
            <a:spLocks noGrp="1"/>
          </p:cNvSpPr>
          <p:nvPr>
            <p:ph idx="1"/>
          </p:nvPr>
        </p:nvSpPr>
        <p:spPr>
          <a:xfrm>
            <a:off x="6544489" y="1407929"/>
            <a:ext cx="5159831" cy="5313545"/>
          </a:xfrm>
        </p:spPr>
        <p:txBody>
          <a:bodyPr>
            <a:normAutofit lnSpcReduction="10000"/>
          </a:bodyPr>
          <a:lstStyle/>
          <a:p>
            <a:pPr marL="0" indent="0" algn="just">
              <a:buNone/>
            </a:pPr>
            <a:r>
              <a:rPr lang="es-SV" sz="1600" i="1" dirty="0">
                <a:solidFill>
                  <a:srgbClr val="002060"/>
                </a:solidFill>
              </a:rPr>
              <a:t>P1. El informe de la auditoría sería el borrador de la política; sin embargo, ésta no fue realizada.</a:t>
            </a:r>
          </a:p>
          <a:p>
            <a:pPr marL="0" indent="0" algn="just">
              <a:buNone/>
            </a:pPr>
            <a:r>
              <a:rPr lang="es-SV" sz="1600" i="1" dirty="0">
                <a:solidFill>
                  <a:srgbClr val="002060"/>
                </a:solidFill>
              </a:rPr>
              <a:t>P3. Con respecto a la armonización de la normativa para la igualdad en anteproyecto de ley políticas, proyectos o programas, se planificó el curso como parte de una herramienta de planificación; sin embargo, su implementación se realizará en 2017. Asimismo, se participó en el diseño del documento borrador de la política de cuidado y del programa de erradicación de la pobreza.</a:t>
            </a:r>
          </a:p>
          <a:p>
            <a:pPr marL="0" indent="0" algn="just">
              <a:buNone/>
            </a:pPr>
            <a:r>
              <a:rPr lang="es-SV" sz="1600" i="1" dirty="0">
                <a:solidFill>
                  <a:srgbClr val="002060"/>
                </a:solidFill>
              </a:rPr>
              <a:t>P6. Respecto a los Procesos de comunicación institucional que promuevan la eliminación de prácticas culturales, lenguaje e imágenes discriminatorias y sexistas, no se avanzó en el diseño de la campaña, sólo se diseñaron las acciones</a:t>
            </a:r>
          </a:p>
          <a:p>
            <a:pPr marL="0" indent="0" algn="just">
              <a:buNone/>
            </a:pPr>
            <a:r>
              <a:rPr lang="es-SV" sz="1600" i="1" dirty="0">
                <a:solidFill>
                  <a:srgbClr val="002060"/>
                </a:solidFill>
              </a:rPr>
              <a:t>P7. No se armonizó la normativa de igualdad, por lo que se retomará la coordinación de la elaboración de los lineamientos</a:t>
            </a:r>
          </a:p>
          <a:p>
            <a:pPr marL="0" indent="0" algn="just">
              <a:buNone/>
            </a:pPr>
            <a:r>
              <a:rPr lang="es-SV" sz="1600" i="1" dirty="0">
                <a:solidFill>
                  <a:srgbClr val="002060"/>
                </a:solidFill>
              </a:rPr>
              <a:t>P9. Por disposición de lineamientos de austeridad para las instituciones de Gobierno, la contratación del auditor de género fue interrumpida. Para 2017 se retomará la gestión de contratación, de acuerdo a la disponibilidad de fondos para este fin.</a:t>
            </a:r>
          </a:p>
        </p:txBody>
      </p:sp>
      <p:pic>
        <p:nvPicPr>
          <p:cNvPr id="5" name="Imagen 4"/>
          <p:cNvPicPr>
            <a:picLocks noChangeAspect="1"/>
          </p:cNvPicPr>
          <p:nvPr/>
        </p:nvPicPr>
        <p:blipFill>
          <a:blip r:embed="rId2"/>
          <a:stretch>
            <a:fillRect/>
          </a:stretch>
        </p:blipFill>
        <p:spPr>
          <a:xfrm>
            <a:off x="346325" y="365125"/>
            <a:ext cx="6091328" cy="4241203"/>
          </a:xfrm>
          <a:prstGeom prst="rect">
            <a:avLst/>
          </a:prstGeom>
        </p:spPr>
      </p:pic>
      <p:sp>
        <p:nvSpPr>
          <p:cNvPr id="6" name="Marcador de número de diapositiva 5"/>
          <p:cNvSpPr>
            <a:spLocks noGrp="1"/>
          </p:cNvSpPr>
          <p:nvPr>
            <p:ph type="sldNum" sz="quarter" idx="12"/>
          </p:nvPr>
        </p:nvSpPr>
        <p:spPr/>
        <p:txBody>
          <a:bodyPr/>
          <a:lstStyle/>
          <a:p>
            <a:fld id="{1DC769F2-3E44-47DA-B36F-D459FE1EF56A}" type="slidenum">
              <a:rPr lang="es-SV" smtClean="0"/>
              <a:t>51</a:t>
            </a:fld>
            <a:endParaRPr lang="es-SV" dirty="0"/>
          </a:p>
        </p:txBody>
      </p:sp>
    </p:spTree>
    <p:extLst>
      <p:ext uri="{BB962C8B-B14F-4D97-AF65-F5344CB8AC3E}">
        <p14:creationId xmlns:p14="http://schemas.microsoft.com/office/powerpoint/2010/main" val="34564326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842890623"/>
              </p:ext>
            </p:extLst>
          </p:nvPr>
        </p:nvGraphicFramePr>
        <p:xfrm>
          <a:off x="3559297" y="145519"/>
          <a:ext cx="5051303" cy="4119492"/>
        </p:xfrm>
        <a:graphic>
          <a:graphicData uri="http://schemas.openxmlformats.org/drawingml/2006/chart">
            <c:chart xmlns:c="http://schemas.openxmlformats.org/drawingml/2006/chart" xmlns:r="http://schemas.openxmlformats.org/officeDocument/2006/relationships" r:id="rId2"/>
          </a:graphicData>
        </a:graphic>
      </p:graphicFrame>
      <p:pic>
        <p:nvPicPr>
          <p:cNvPr id="6" name="Imagen 5"/>
          <p:cNvPicPr>
            <a:picLocks noChangeAspect="1"/>
          </p:cNvPicPr>
          <p:nvPr/>
        </p:nvPicPr>
        <p:blipFill>
          <a:blip r:embed="rId3"/>
          <a:stretch>
            <a:fillRect/>
          </a:stretch>
        </p:blipFill>
        <p:spPr>
          <a:xfrm>
            <a:off x="459370" y="4408768"/>
            <a:ext cx="6072059" cy="1851963"/>
          </a:xfrm>
          <a:prstGeom prst="rect">
            <a:avLst/>
          </a:prstGeom>
        </p:spPr>
      </p:pic>
      <p:sp>
        <p:nvSpPr>
          <p:cNvPr id="7" name="Marcador de número de diapositiva 6"/>
          <p:cNvSpPr>
            <a:spLocks noGrp="1"/>
          </p:cNvSpPr>
          <p:nvPr>
            <p:ph type="sldNum" sz="quarter" idx="12"/>
          </p:nvPr>
        </p:nvSpPr>
        <p:spPr/>
        <p:txBody>
          <a:bodyPr/>
          <a:lstStyle/>
          <a:p>
            <a:fld id="{1DC769F2-3E44-47DA-B36F-D459FE1EF56A}" type="slidenum">
              <a:rPr lang="es-SV" smtClean="0"/>
              <a:t>52</a:t>
            </a:fld>
            <a:endParaRPr lang="es-SV"/>
          </a:p>
        </p:txBody>
      </p:sp>
      <p:sp>
        <p:nvSpPr>
          <p:cNvPr id="8" name="Rectángulo 7"/>
          <p:cNvSpPr/>
          <p:nvPr/>
        </p:nvSpPr>
        <p:spPr>
          <a:xfrm>
            <a:off x="6985537" y="5279132"/>
            <a:ext cx="4771035" cy="1077218"/>
          </a:xfrm>
          <a:prstGeom prst="rect">
            <a:avLst/>
          </a:prstGeom>
        </p:spPr>
        <p:txBody>
          <a:bodyPr wrap="square">
            <a:spAutoFit/>
          </a:bodyPr>
          <a:lstStyle/>
          <a:p>
            <a:pPr algn="just"/>
            <a:r>
              <a:rPr lang="es-SV" sz="1600" i="1" dirty="0">
                <a:solidFill>
                  <a:srgbClr val="002060"/>
                </a:solidFill>
              </a:rPr>
              <a:t>P2. La decisión sobre el tema de evaluar las competencias y reestructurar la Unidad de Asesoría Legal quedó reservada para los Titulares y Asesores de la STPP </a:t>
            </a:r>
          </a:p>
        </p:txBody>
      </p:sp>
    </p:spTree>
    <p:extLst>
      <p:ext uri="{BB962C8B-B14F-4D97-AF65-F5344CB8AC3E}">
        <p14:creationId xmlns:p14="http://schemas.microsoft.com/office/powerpoint/2010/main" val="278636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1236398725"/>
              </p:ext>
            </p:extLst>
          </p:nvPr>
        </p:nvGraphicFramePr>
        <p:xfrm>
          <a:off x="2743338" y="195899"/>
          <a:ext cx="6705324" cy="4585150"/>
        </p:xfrm>
        <a:graphic>
          <a:graphicData uri="http://schemas.openxmlformats.org/drawingml/2006/chart">
            <c:chart xmlns:c="http://schemas.openxmlformats.org/drawingml/2006/chart" xmlns:r="http://schemas.openxmlformats.org/officeDocument/2006/relationships" r:id="rId2"/>
          </a:graphicData>
        </a:graphic>
      </p:graphicFrame>
      <p:pic>
        <p:nvPicPr>
          <p:cNvPr id="5" name="Imagen 4"/>
          <p:cNvPicPr>
            <a:picLocks noChangeAspect="1"/>
          </p:cNvPicPr>
          <p:nvPr/>
        </p:nvPicPr>
        <p:blipFill>
          <a:blip r:embed="rId3"/>
          <a:stretch>
            <a:fillRect/>
          </a:stretch>
        </p:blipFill>
        <p:spPr>
          <a:xfrm>
            <a:off x="2891245" y="4903298"/>
            <a:ext cx="6557417" cy="1815815"/>
          </a:xfrm>
          <a:prstGeom prst="rect">
            <a:avLst/>
          </a:prstGeom>
        </p:spPr>
      </p:pic>
      <p:sp>
        <p:nvSpPr>
          <p:cNvPr id="6" name="Marcador de número de diapositiva 5"/>
          <p:cNvSpPr>
            <a:spLocks noGrp="1"/>
          </p:cNvSpPr>
          <p:nvPr>
            <p:ph type="sldNum" sz="quarter" idx="12"/>
          </p:nvPr>
        </p:nvSpPr>
        <p:spPr/>
        <p:txBody>
          <a:bodyPr/>
          <a:lstStyle/>
          <a:p>
            <a:fld id="{1DC769F2-3E44-47DA-B36F-D459FE1EF56A}" type="slidenum">
              <a:rPr lang="es-SV" smtClean="0"/>
              <a:t>53</a:t>
            </a:fld>
            <a:endParaRPr lang="es-SV"/>
          </a:p>
        </p:txBody>
      </p:sp>
    </p:spTree>
    <p:extLst>
      <p:ext uri="{BB962C8B-B14F-4D97-AF65-F5344CB8AC3E}">
        <p14:creationId xmlns:p14="http://schemas.microsoft.com/office/powerpoint/2010/main" val="32029817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7018877" y="3947505"/>
            <a:ext cx="4768173" cy="2591407"/>
          </a:xfrm>
        </p:spPr>
        <p:txBody>
          <a:bodyPr>
            <a:normAutofit/>
          </a:bodyPr>
          <a:lstStyle/>
          <a:p>
            <a:pPr marL="0" indent="0" algn="just">
              <a:buNone/>
            </a:pPr>
            <a:r>
              <a:rPr lang="es-SV" sz="1600" i="1" dirty="0">
                <a:solidFill>
                  <a:srgbClr val="002060"/>
                </a:solidFill>
              </a:rPr>
              <a:t>P3. Referente al Sistema informático del monitoreo y seguimiento de los Planes institucionales, se identificaron requerimientos básicos para dicho sistema y se realizaron gestiones para adoptar el Sistema de Monitoreo y Seguimiento Institucional de MINEC; sin embargo, en consulta y asesoría con la Unidad de Informática se llegó a la conclusión que era muy complicado de adoptar, razón por la cual se están realizando gestiones para trabajar en un módulo informático más adaptable, tal como la plataforma que se utiliza para el seguimiento del PQD.</a:t>
            </a:r>
          </a:p>
          <a:p>
            <a:pPr marL="0" indent="0" algn="just">
              <a:buNone/>
            </a:pPr>
            <a:endParaRPr lang="es-SV" dirty="0"/>
          </a:p>
          <a:p>
            <a:pPr marL="0" indent="0" algn="just">
              <a:buNone/>
            </a:pPr>
            <a:endParaRPr lang="es-SV" dirty="0"/>
          </a:p>
        </p:txBody>
      </p:sp>
      <p:pic>
        <p:nvPicPr>
          <p:cNvPr id="4" name="Imagen 3"/>
          <p:cNvPicPr>
            <a:picLocks noChangeAspect="1"/>
          </p:cNvPicPr>
          <p:nvPr/>
        </p:nvPicPr>
        <p:blipFill>
          <a:blip r:embed="rId2"/>
          <a:stretch>
            <a:fillRect/>
          </a:stretch>
        </p:blipFill>
        <p:spPr>
          <a:xfrm>
            <a:off x="292088" y="259293"/>
            <a:ext cx="6511359" cy="4025324"/>
          </a:xfrm>
          <a:prstGeom prst="rect">
            <a:avLst/>
          </a:prstGeom>
        </p:spPr>
      </p:pic>
      <p:pic>
        <p:nvPicPr>
          <p:cNvPr id="5" name="Imagen 4"/>
          <p:cNvPicPr>
            <a:picLocks noChangeAspect="1"/>
          </p:cNvPicPr>
          <p:nvPr/>
        </p:nvPicPr>
        <p:blipFill>
          <a:blip r:embed="rId3"/>
          <a:stretch>
            <a:fillRect/>
          </a:stretch>
        </p:blipFill>
        <p:spPr>
          <a:xfrm>
            <a:off x="292088" y="4554358"/>
            <a:ext cx="6509568" cy="1984554"/>
          </a:xfrm>
          <a:prstGeom prst="rect">
            <a:avLst/>
          </a:prstGeom>
        </p:spPr>
      </p:pic>
      <p:sp>
        <p:nvSpPr>
          <p:cNvPr id="6" name="Marcador de número de diapositiva 5"/>
          <p:cNvSpPr>
            <a:spLocks noGrp="1"/>
          </p:cNvSpPr>
          <p:nvPr>
            <p:ph type="sldNum" sz="quarter" idx="12"/>
          </p:nvPr>
        </p:nvSpPr>
        <p:spPr/>
        <p:txBody>
          <a:bodyPr/>
          <a:lstStyle/>
          <a:p>
            <a:fld id="{1DC769F2-3E44-47DA-B36F-D459FE1EF56A}" type="slidenum">
              <a:rPr lang="es-SV" smtClean="0"/>
              <a:t>54</a:t>
            </a:fld>
            <a:endParaRPr lang="es-SV" dirty="0"/>
          </a:p>
        </p:txBody>
      </p:sp>
    </p:spTree>
    <p:extLst>
      <p:ext uri="{BB962C8B-B14F-4D97-AF65-F5344CB8AC3E}">
        <p14:creationId xmlns:p14="http://schemas.microsoft.com/office/powerpoint/2010/main" val="36911258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967808" y="1543001"/>
            <a:ext cx="4464496" cy="2331839"/>
          </a:xfrm>
        </p:spPr>
        <p:txBody>
          <a:bodyPr>
            <a:noAutofit/>
          </a:bodyPr>
          <a:lstStyle/>
          <a:p>
            <a:r>
              <a:rPr lang="es-SV" sz="4000" b="1" dirty="0">
                <a:solidFill>
                  <a:schemeClr val="bg1"/>
                </a:solidFill>
              </a:rPr>
              <a:t>PEI </a:t>
            </a:r>
            <a:br>
              <a:rPr lang="es-SV" sz="4000" b="1" dirty="0">
                <a:solidFill>
                  <a:schemeClr val="bg1"/>
                </a:solidFill>
              </a:rPr>
            </a:br>
            <a:r>
              <a:rPr lang="es-SV" sz="4000" b="1" dirty="0">
                <a:solidFill>
                  <a:schemeClr val="bg1"/>
                </a:solidFill>
              </a:rPr>
              <a:t>POA 2016</a:t>
            </a:r>
            <a:br>
              <a:rPr lang="es-SV" sz="4000" b="1" dirty="0">
                <a:solidFill>
                  <a:schemeClr val="bg1"/>
                </a:solidFill>
              </a:rPr>
            </a:br>
            <a:r>
              <a:rPr lang="es-SV" sz="4000" b="1" dirty="0">
                <a:solidFill>
                  <a:schemeClr val="bg1"/>
                </a:solidFill>
              </a:rPr>
              <a:t>OE 5</a:t>
            </a:r>
            <a:br>
              <a:rPr lang="es-SV" sz="4000" b="1" dirty="0">
                <a:solidFill>
                  <a:schemeClr val="bg1"/>
                </a:solidFill>
              </a:rPr>
            </a:br>
            <a:endParaRPr lang="es-SV" sz="4000" b="1" dirty="0"/>
          </a:p>
        </p:txBody>
      </p:sp>
      <p:sp>
        <p:nvSpPr>
          <p:cNvPr id="3" name="2 Subtítulo"/>
          <p:cNvSpPr>
            <a:spLocks noGrp="1"/>
          </p:cNvSpPr>
          <p:nvPr>
            <p:ph type="subTitle" idx="1"/>
          </p:nvPr>
        </p:nvSpPr>
        <p:spPr>
          <a:xfrm>
            <a:off x="3079576" y="2612504"/>
            <a:ext cx="6400800" cy="1752600"/>
          </a:xfrm>
        </p:spPr>
        <p:txBody>
          <a:bodyPr/>
          <a:lstStyle/>
          <a:p>
            <a:endParaRPr lang="es-SV" dirty="0">
              <a:solidFill>
                <a:schemeClr val="bg1"/>
              </a:solidFill>
            </a:endParaRPr>
          </a:p>
          <a:p>
            <a:endParaRPr lang="es-SV" sz="2000" dirty="0">
              <a:solidFill>
                <a:schemeClr val="bg1"/>
              </a:solidFill>
            </a:endParaRPr>
          </a:p>
          <a:p>
            <a:endParaRPr lang="es-SV" sz="2000" dirty="0">
              <a:solidFill>
                <a:schemeClr val="bg1"/>
              </a:solidFill>
            </a:endParaRPr>
          </a:p>
          <a:p>
            <a:r>
              <a:rPr lang="es-SV" sz="2000" dirty="0">
                <a:solidFill>
                  <a:schemeClr val="bg1"/>
                </a:solidFill>
              </a:rPr>
              <a:t>San Salvador,  15 de julio 2016</a:t>
            </a:r>
            <a:endParaRPr lang="es-SV" sz="2000" dirty="0"/>
          </a:p>
        </p:txBody>
      </p:sp>
      <p:cxnSp>
        <p:nvCxnSpPr>
          <p:cNvPr id="5" name="Conector recto 4"/>
          <p:cNvCxnSpPr>
            <a:stCxn id="3" idx="1"/>
            <a:endCxn id="3" idx="3"/>
          </p:cNvCxnSpPr>
          <p:nvPr/>
        </p:nvCxnSpPr>
        <p:spPr>
          <a:xfrm>
            <a:off x="3079576" y="3488804"/>
            <a:ext cx="6400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Imagen 5"/>
          <p:cNvPicPr>
            <a:picLocks noChangeAspect="1"/>
          </p:cNvPicPr>
          <p:nvPr/>
        </p:nvPicPr>
        <p:blipFill rotWithShape="1">
          <a:blip r:embed="rId2"/>
          <a:srcRect l="13187" r="12819"/>
          <a:stretch/>
        </p:blipFill>
        <p:spPr>
          <a:xfrm>
            <a:off x="0" y="0"/>
            <a:ext cx="12192000" cy="6858000"/>
          </a:xfrm>
          <a:prstGeom prst="rect">
            <a:avLst/>
          </a:prstGeom>
        </p:spPr>
      </p:pic>
    </p:spTree>
    <p:extLst>
      <p:ext uri="{BB962C8B-B14F-4D97-AF65-F5344CB8AC3E}">
        <p14:creationId xmlns:p14="http://schemas.microsoft.com/office/powerpoint/2010/main" val="243924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10082" y="171126"/>
            <a:ext cx="5267059" cy="735765"/>
          </a:xfrm>
          <a:solidFill>
            <a:schemeClr val="accent3"/>
          </a:solidFill>
          <a:ln>
            <a:noFill/>
          </a:ln>
        </p:spPr>
        <p:style>
          <a:lnRef idx="0">
            <a:scrgbClr r="0" g="0" b="0"/>
          </a:lnRef>
          <a:fillRef idx="0">
            <a:scrgbClr r="0" g="0" b="0"/>
          </a:fillRef>
          <a:effectRef idx="0">
            <a:scrgbClr r="0" g="0" b="0"/>
          </a:effectRef>
          <a:fontRef idx="minor">
            <a:schemeClr val="lt1"/>
          </a:fontRef>
        </p:style>
        <p:txBody>
          <a:bodyPr>
            <a:noAutofit/>
          </a:bodyPr>
          <a:lstStyle/>
          <a:p>
            <a:r>
              <a:rPr lang="es-SV" sz="2400" dirty="0"/>
              <a:t>Dirección de Territorialización del Estado</a:t>
            </a:r>
          </a:p>
        </p:txBody>
      </p:sp>
      <p:pic>
        <p:nvPicPr>
          <p:cNvPr id="9" name="Imagen 8"/>
          <p:cNvPicPr>
            <a:picLocks noChangeAspect="1"/>
          </p:cNvPicPr>
          <p:nvPr/>
        </p:nvPicPr>
        <p:blipFill>
          <a:blip r:embed="rId2"/>
          <a:stretch>
            <a:fillRect/>
          </a:stretch>
        </p:blipFill>
        <p:spPr>
          <a:xfrm>
            <a:off x="441606" y="171126"/>
            <a:ext cx="5561371" cy="6552403"/>
          </a:xfrm>
          <a:prstGeom prst="rect">
            <a:avLst/>
          </a:prstGeom>
        </p:spPr>
      </p:pic>
      <p:sp>
        <p:nvSpPr>
          <p:cNvPr id="3" name="Marcador de número de diapositiva 2"/>
          <p:cNvSpPr>
            <a:spLocks noGrp="1"/>
          </p:cNvSpPr>
          <p:nvPr>
            <p:ph type="sldNum" sz="quarter" idx="12"/>
          </p:nvPr>
        </p:nvSpPr>
        <p:spPr/>
        <p:txBody>
          <a:bodyPr/>
          <a:lstStyle/>
          <a:p>
            <a:fld id="{1DC769F2-3E44-47DA-B36F-D459FE1EF56A}" type="slidenum">
              <a:rPr lang="es-SV" smtClean="0"/>
              <a:t>6</a:t>
            </a:fld>
            <a:endParaRPr lang="es-SV"/>
          </a:p>
        </p:txBody>
      </p:sp>
      <p:sp>
        <p:nvSpPr>
          <p:cNvPr id="4" name="Rectángulo 3"/>
          <p:cNvSpPr/>
          <p:nvPr/>
        </p:nvSpPr>
        <p:spPr>
          <a:xfrm>
            <a:off x="6657617" y="1206828"/>
            <a:ext cx="5319524" cy="2169825"/>
          </a:xfrm>
          <a:prstGeom prst="rect">
            <a:avLst/>
          </a:prstGeom>
        </p:spPr>
        <p:txBody>
          <a:bodyPr wrap="square">
            <a:spAutoFit/>
          </a:bodyPr>
          <a:lstStyle/>
          <a:p>
            <a:pPr algn="just"/>
            <a:r>
              <a:rPr lang="es-SV" sz="1500" i="1" dirty="0">
                <a:solidFill>
                  <a:srgbClr val="002060"/>
                </a:solidFill>
              </a:rPr>
              <a:t> P3. La UACI de la STPP manifestó la no procedencia del financiamiento de la consultoría para el diseño del SITE por no estar respaldada en el RIOE.                     </a:t>
            </a:r>
          </a:p>
          <a:p>
            <a:pPr algn="just"/>
            <a:r>
              <a:rPr lang="es-SV" sz="1500" i="1" dirty="0">
                <a:solidFill>
                  <a:srgbClr val="002060"/>
                </a:solidFill>
              </a:rPr>
              <a:t>MINEC tampoco  asumió la búsqueda de financiamiento y el liderazgo del proceso, por lo que se establecerán acuerdos con el Ministro de Economía sobre el SITE.</a:t>
            </a:r>
          </a:p>
          <a:p>
            <a:pPr algn="just"/>
            <a:r>
              <a:rPr lang="es-SV" sz="1500" i="1" dirty="0">
                <a:solidFill>
                  <a:srgbClr val="002060"/>
                </a:solidFill>
              </a:rPr>
              <a:t>Además, la Implementación de la hoja de ruta del sistema integrado de Emergencias junto con las instituciones involucradas (San Salvador) fue suspendida por decisiones de alto nivel.</a:t>
            </a:r>
          </a:p>
        </p:txBody>
      </p:sp>
      <p:sp>
        <p:nvSpPr>
          <p:cNvPr id="6" name="Rectángulo 5"/>
          <p:cNvSpPr/>
          <p:nvPr/>
        </p:nvSpPr>
        <p:spPr>
          <a:xfrm>
            <a:off x="6710083" y="3907422"/>
            <a:ext cx="5267058" cy="2631490"/>
          </a:xfrm>
          <a:prstGeom prst="rect">
            <a:avLst/>
          </a:prstGeom>
        </p:spPr>
        <p:txBody>
          <a:bodyPr wrap="square">
            <a:spAutoFit/>
          </a:bodyPr>
          <a:lstStyle/>
          <a:p>
            <a:pPr algn="just"/>
            <a:r>
              <a:rPr lang="es-SV" sz="1500" i="1" dirty="0">
                <a:solidFill>
                  <a:srgbClr val="002060"/>
                </a:solidFill>
              </a:rPr>
              <a:t> P8. Se declaró desierta la licitación pública de los planes de implementación de la Estrategia de la Franja Costero Marina, por lo que se prevé en el primer trimestre del 2017 realizar nuevamente el proceso de licitación.</a:t>
            </a:r>
          </a:p>
          <a:p>
            <a:pPr algn="just"/>
            <a:r>
              <a:rPr lang="es-SV" sz="1500" i="1" dirty="0">
                <a:solidFill>
                  <a:srgbClr val="002060"/>
                </a:solidFill>
              </a:rPr>
              <a:t>La actividad “Revisar, ajustar y/o proponer el marco legal existente para Conservación y Explotación Sostenible de los Recursos del mar de El Salvador” está en proceso; debido a que es parte de la consultoría de la elaboración de la política del mar, la cual fue contratada en diciembre, por lo tanto se están identificando, recopilando y analizando las  leyes vinculadas al tema de mar.</a:t>
            </a:r>
          </a:p>
        </p:txBody>
      </p:sp>
    </p:spTree>
    <p:extLst>
      <p:ext uri="{BB962C8B-B14F-4D97-AF65-F5344CB8AC3E}">
        <p14:creationId xmlns:p14="http://schemas.microsoft.com/office/powerpoint/2010/main" val="3886488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SV"/>
          </a:p>
        </p:txBody>
      </p:sp>
      <p:pic>
        <p:nvPicPr>
          <p:cNvPr id="4" name="Imagen 3"/>
          <p:cNvPicPr>
            <a:picLocks noChangeAspect="1"/>
          </p:cNvPicPr>
          <p:nvPr/>
        </p:nvPicPr>
        <p:blipFill>
          <a:blip r:embed="rId2"/>
          <a:stretch>
            <a:fillRect/>
          </a:stretch>
        </p:blipFill>
        <p:spPr>
          <a:xfrm>
            <a:off x="346973" y="490473"/>
            <a:ext cx="11498053" cy="5877053"/>
          </a:xfrm>
          <a:prstGeom prst="rect">
            <a:avLst/>
          </a:prstGeom>
        </p:spPr>
      </p:pic>
      <p:sp>
        <p:nvSpPr>
          <p:cNvPr id="2" name="Marcador de número de diapositiva 1"/>
          <p:cNvSpPr>
            <a:spLocks noGrp="1"/>
          </p:cNvSpPr>
          <p:nvPr>
            <p:ph type="sldNum" sz="quarter" idx="12"/>
          </p:nvPr>
        </p:nvSpPr>
        <p:spPr/>
        <p:txBody>
          <a:bodyPr/>
          <a:lstStyle/>
          <a:p>
            <a:fld id="{1DC769F2-3E44-47DA-B36F-D459FE1EF56A}" type="slidenum">
              <a:rPr lang="es-SV" smtClean="0"/>
              <a:t>7</a:t>
            </a:fld>
            <a:endParaRPr lang="es-SV"/>
          </a:p>
        </p:txBody>
      </p:sp>
    </p:spTree>
    <p:extLst>
      <p:ext uri="{BB962C8B-B14F-4D97-AF65-F5344CB8AC3E}">
        <p14:creationId xmlns:p14="http://schemas.microsoft.com/office/powerpoint/2010/main" val="1218278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36355" y="776124"/>
            <a:ext cx="6332064" cy="4391961"/>
          </a:xfrm>
          <a:prstGeom prst="rect">
            <a:avLst/>
          </a:prstGeom>
        </p:spPr>
      </p:pic>
      <p:sp>
        <p:nvSpPr>
          <p:cNvPr id="5" name="Marcador de número de diapositiva 4"/>
          <p:cNvSpPr>
            <a:spLocks noGrp="1"/>
          </p:cNvSpPr>
          <p:nvPr>
            <p:ph type="sldNum" sz="quarter" idx="12"/>
          </p:nvPr>
        </p:nvSpPr>
        <p:spPr/>
        <p:txBody>
          <a:bodyPr/>
          <a:lstStyle/>
          <a:p>
            <a:fld id="{1DC769F2-3E44-47DA-B36F-D459FE1EF56A}" type="slidenum">
              <a:rPr lang="es-SV" smtClean="0"/>
              <a:t>8</a:t>
            </a:fld>
            <a:endParaRPr lang="es-SV"/>
          </a:p>
        </p:txBody>
      </p:sp>
      <p:sp>
        <p:nvSpPr>
          <p:cNvPr id="6" name="Rectángulo 5"/>
          <p:cNvSpPr/>
          <p:nvPr/>
        </p:nvSpPr>
        <p:spPr>
          <a:xfrm>
            <a:off x="6845705" y="1763922"/>
            <a:ext cx="5071846" cy="1354217"/>
          </a:xfrm>
          <a:prstGeom prst="rect">
            <a:avLst/>
          </a:prstGeom>
        </p:spPr>
        <p:txBody>
          <a:bodyPr wrap="square">
            <a:spAutoFit/>
          </a:bodyPr>
          <a:lstStyle/>
          <a:p>
            <a:pPr algn="just"/>
            <a:r>
              <a:rPr lang="es-SV" sz="1600" i="1" dirty="0">
                <a:solidFill>
                  <a:srgbClr val="002060"/>
                </a:solidFill>
              </a:rPr>
              <a:t>P3. Con respecto a “Gestionar la adquisición de herramientas de evaluación psicológica para ser utilizadas por las instituciones del Órgano Ejecutivo”, no se obtuvieron los fondos necesarios para la adquisición de dichas herramientas.</a:t>
            </a:r>
          </a:p>
        </p:txBody>
      </p:sp>
      <p:sp>
        <p:nvSpPr>
          <p:cNvPr id="7" name="Rectángulo 6"/>
          <p:cNvSpPr/>
          <p:nvPr/>
        </p:nvSpPr>
        <p:spPr>
          <a:xfrm>
            <a:off x="6845705" y="3461060"/>
            <a:ext cx="5071845" cy="1354217"/>
          </a:xfrm>
          <a:prstGeom prst="rect">
            <a:avLst/>
          </a:prstGeom>
        </p:spPr>
        <p:txBody>
          <a:bodyPr wrap="square">
            <a:spAutoFit/>
          </a:bodyPr>
          <a:lstStyle/>
          <a:p>
            <a:pPr algn="just"/>
            <a:r>
              <a:rPr lang="es-SV" sz="1600" i="1" dirty="0">
                <a:solidFill>
                  <a:srgbClr val="002060"/>
                </a:solidFill>
              </a:rPr>
              <a:t>P5. La actividad de “Iniciar el desarrollo informático para el Sistema de Capacitación en el Órgano Ejecutivo” no se concretó debido a que se realizaron las gestiones; sin embargo, no se obtuvo respuesta de la Autoridad Nacional del Servicio Civil (SERVIR) de Perú.</a:t>
            </a:r>
          </a:p>
        </p:txBody>
      </p:sp>
      <p:sp>
        <p:nvSpPr>
          <p:cNvPr id="8" name="Rectángulo 7"/>
          <p:cNvSpPr/>
          <p:nvPr/>
        </p:nvSpPr>
        <p:spPr>
          <a:xfrm>
            <a:off x="6845705" y="5159212"/>
            <a:ext cx="5071846" cy="1077218"/>
          </a:xfrm>
          <a:prstGeom prst="rect">
            <a:avLst/>
          </a:prstGeom>
        </p:spPr>
        <p:txBody>
          <a:bodyPr wrap="square">
            <a:spAutoFit/>
          </a:bodyPr>
          <a:lstStyle/>
          <a:p>
            <a:pPr algn="just"/>
            <a:r>
              <a:rPr lang="es-SV" sz="1600" i="1" dirty="0">
                <a:solidFill>
                  <a:srgbClr val="002060"/>
                </a:solidFill>
              </a:rPr>
              <a:t>P6. No se obtuvieron los fondos necesarios para la contratación de los consultores que apoyarían en la actualización de los puestos de la instituciones faltantes y su valoración para la elaboración de propuesta.</a:t>
            </a:r>
          </a:p>
        </p:txBody>
      </p:sp>
      <p:sp>
        <p:nvSpPr>
          <p:cNvPr id="9" name="Título 1"/>
          <p:cNvSpPr>
            <a:spLocks noGrp="1"/>
          </p:cNvSpPr>
          <p:nvPr>
            <p:ph type="title"/>
          </p:nvPr>
        </p:nvSpPr>
        <p:spPr>
          <a:xfrm>
            <a:off x="6962746" y="480759"/>
            <a:ext cx="4954804" cy="1073710"/>
          </a:xfrm>
        </p:spPr>
        <p:style>
          <a:lnRef idx="0">
            <a:schemeClr val="accent3"/>
          </a:lnRef>
          <a:fillRef idx="3">
            <a:schemeClr val="accent3"/>
          </a:fillRef>
          <a:effectRef idx="3">
            <a:schemeClr val="accent3"/>
          </a:effectRef>
          <a:fontRef idx="minor">
            <a:schemeClr val="lt1"/>
          </a:fontRef>
        </p:style>
        <p:txBody>
          <a:bodyPr>
            <a:normAutofit/>
          </a:bodyPr>
          <a:lstStyle/>
          <a:p>
            <a:r>
              <a:rPr lang="es-SV" sz="2400" dirty="0"/>
              <a:t>Dirección de Profesionalización de la Función Pública</a:t>
            </a:r>
          </a:p>
        </p:txBody>
      </p:sp>
    </p:spTree>
    <p:extLst>
      <p:ext uri="{BB962C8B-B14F-4D97-AF65-F5344CB8AC3E}">
        <p14:creationId xmlns:p14="http://schemas.microsoft.com/office/powerpoint/2010/main" val="3343709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SV" dirty="0"/>
          </a:p>
        </p:txBody>
      </p:sp>
      <p:pic>
        <p:nvPicPr>
          <p:cNvPr id="4" name="Imagen 3"/>
          <p:cNvPicPr>
            <a:picLocks noChangeAspect="1"/>
          </p:cNvPicPr>
          <p:nvPr/>
        </p:nvPicPr>
        <p:blipFill>
          <a:blip r:embed="rId2"/>
          <a:stretch>
            <a:fillRect/>
          </a:stretch>
        </p:blipFill>
        <p:spPr>
          <a:xfrm>
            <a:off x="248151" y="387869"/>
            <a:ext cx="11695697" cy="6082262"/>
          </a:xfrm>
          <a:prstGeom prst="rect">
            <a:avLst/>
          </a:prstGeom>
        </p:spPr>
      </p:pic>
      <p:sp>
        <p:nvSpPr>
          <p:cNvPr id="2" name="Marcador de número de diapositiva 1"/>
          <p:cNvSpPr>
            <a:spLocks noGrp="1"/>
          </p:cNvSpPr>
          <p:nvPr>
            <p:ph type="sldNum" sz="quarter" idx="12"/>
          </p:nvPr>
        </p:nvSpPr>
        <p:spPr/>
        <p:txBody>
          <a:bodyPr/>
          <a:lstStyle/>
          <a:p>
            <a:fld id="{1DC769F2-3E44-47DA-B36F-D459FE1EF56A}" type="slidenum">
              <a:rPr lang="es-SV" smtClean="0"/>
              <a:t>9</a:t>
            </a:fld>
            <a:endParaRPr lang="es-SV"/>
          </a:p>
        </p:txBody>
      </p:sp>
    </p:spTree>
    <p:extLst>
      <p:ext uri="{BB962C8B-B14F-4D97-AF65-F5344CB8AC3E}">
        <p14:creationId xmlns:p14="http://schemas.microsoft.com/office/powerpoint/2010/main" val="34797150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2491</TotalTime>
  <Words>3920</Words>
  <Application>Microsoft Office PowerPoint</Application>
  <PresentationFormat>Panorámica</PresentationFormat>
  <Paragraphs>215</Paragraphs>
  <Slides>55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55</vt:i4>
      </vt:variant>
    </vt:vector>
  </HeadingPairs>
  <TitlesOfParts>
    <vt:vector size="60" baseType="lpstr">
      <vt:lpstr>Arial</vt:lpstr>
      <vt:lpstr>Arial Narrow</vt:lpstr>
      <vt:lpstr>Calibri</vt:lpstr>
      <vt:lpstr>Calibri Light</vt:lpstr>
      <vt:lpstr>Tema de Office</vt:lpstr>
      <vt:lpstr>PEI  POA 2016 OE 5 </vt:lpstr>
      <vt:lpstr>Consideraciones en la interpretación del informe</vt:lpstr>
      <vt:lpstr>Consideraciones en la interpretación de los gráficos y cuadros</vt:lpstr>
      <vt:lpstr>DIRECCIÓN GENERAL DE TRANSFORMACIÓN DEL ESTADO</vt:lpstr>
      <vt:lpstr>Presentación de PowerPoint</vt:lpstr>
      <vt:lpstr>Dirección de Territorialización del Estado</vt:lpstr>
      <vt:lpstr>Presentación de PowerPoint</vt:lpstr>
      <vt:lpstr>Dirección de Profesionalización de la Función Pública</vt:lpstr>
      <vt:lpstr>Presentación de PowerPoint</vt:lpstr>
      <vt:lpstr>Dirección de Relaciones Laborales en el Gobierno</vt:lpstr>
      <vt:lpstr>Dirección de Relaciones Laborales en el Gobierno</vt:lpstr>
      <vt:lpstr>Presentación de PowerPoint</vt:lpstr>
      <vt:lpstr>Presentación de PowerPoint</vt:lpstr>
      <vt:lpstr>Presentación de PowerPoint</vt:lpstr>
      <vt:lpstr>Presentación de PowerPoint</vt:lpstr>
      <vt:lpstr>Dirección de Fortalecimiento Institucional y Gestión de Calidad</vt:lpstr>
      <vt:lpstr>Presentación de PowerPoint</vt:lpstr>
      <vt:lpstr>Dirección de Fortalecimiento Institucional y Gestión de Calidad</vt:lpstr>
      <vt:lpstr>Dirección de Fortalecimiento Institucional y Gestión de Calidad</vt:lpstr>
      <vt:lpstr>Presentación de PowerPoint</vt:lpstr>
      <vt:lpstr>Presentación de PowerPoint</vt:lpstr>
      <vt:lpstr>Dirección de Gobierno Electrónico</vt:lpstr>
      <vt:lpstr>Dirección de Gobierno Electrónico</vt:lpstr>
      <vt:lpstr>DIRECCIÓN GENERAL DE PLANIFICACIÓN DEL DESARROLLO</vt:lpstr>
      <vt:lpstr>Presentación de PowerPoint</vt:lpstr>
      <vt:lpstr>Presentación de PowerPoint</vt:lpstr>
      <vt:lpstr>Dirección de Planificación Nacional</vt:lpstr>
      <vt:lpstr>Presentación de PowerPoint</vt:lpstr>
      <vt:lpstr>Dirección de Planificación Territorial</vt:lpstr>
      <vt:lpstr>Presentación de PowerPoint</vt:lpstr>
      <vt:lpstr>Dirección de Planificación de la Inversión Pública</vt:lpstr>
      <vt:lpstr>Presentación de PowerPoint</vt:lpstr>
      <vt:lpstr>Dirección de Seguimiento y Evaluación</vt:lpstr>
      <vt:lpstr>DIRECCIÓN GENERAL DE COORDINACIÓN DE GOBIERNO Y COOPERACIÓN INTERNACIONAL</vt:lpstr>
      <vt:lpstr>Presentación de PowerPoint</vt:lpstr>
      <vt:lpstr>Dirección de Cooperación Internacional</vt:lpstr>
      <vt:lpstr>Presentación de PowerPoint</vt:lpstr>
      <vt:lpstr>Dirección de Coordinación de Gobierno</vt:lpstr>
      <vt:lpstr>Presentación de PowerPoint</vt:lpstr>
      <vt:lpstr>Presentación de PowerPoint</vt:lpstr>
      <vt:lpstr>Dirección de Programas Estratégicos</vt:lpstr>
      <vt:lpstr>Presentación de PowerPoint</vt:lpstr>
      <vt:lpstr>FANTEL</vt:lpstr>
      <vt:lpstr>GERENCIA GENERAL Y UNIDADES STAFF</vt:lpstr>
      <vt:lpstr>Presentación de PowerPoint</vt:lpstr>
      <vt:lpstr>Presentación de PowerPoint</vt:lpstr>
      <vt:lpstr>Gerencia Administrativa Financiera</vt:lpstr>
      <vt:lpstr>Presentación de PowerPoint</vt:lpstr>
      <vt:lpstr>Unidad de Informática</vt:lpstr>
      <vt:lpstr>Presentación de PowerPoint</vt:lpstr>
      <vt:lpstr>Unidad de Derechos Humanos y Género</vt:lpstr>
      <vt:lpstr>Presentación de PowerPoint</vt:lpstr>
      <vt:lpstr>Presentación de PowerPoint</vt:lpstr>
      <vt:lpstr>Presentación de PowerPoint</vt:lpstr>
      <vt:lpstr>PEI  POA 2016 OE 5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GEchegoyen</dc:creator>
  <cp:lastModifiedBy>Usuario</cp:lastModifiedBy>
  <cp:revision>93</cp:revision>
  <dcterms:created xsi:type="dcterms:W3CDTF">2017-02-14T17:46:38Z</dcterms:created>
  <dcterms:modified xsi:type="dcterms:W3CDTF">2017-03-29T18:33:23Z</dcterms:modified>
</cp:coreProperties>
</file>